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43" r:id="rId3"/>
    <p:sldId id="363" r:id="rId4"/>
    <p:sldId id="366" r:id="rId5"/>
    <p:sldId id="364" r:id="rId6"/>
    <p:sldId id="365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28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CCCC"/>
    <a:srgbClr val="FFE9F4"/>
    <a:srgbClr val="FFB3D9"/>
    <a:srgbClr val="FFD9D9"/>
    <a:srgbClr val="FFE9E9"/>
    <a:srgbClr val="FFF3F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1" autoAdjust="0"/>
    <p:restoredTop sz="91860" autoAdjust="0"/>
  </p:normalViewPr>
  <p:slideViewPr>
    <p:cSldViewPr>
      <p:cViewPr varScale="1">
        <p:scale>
          <a:sx n="48" d="100"/>
          <a:sy n="48" d="100"/>
        </p:scale>
        <p:origin x="44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0"/>
              <a:ext cx="1858" cy="3629"/>
              <a:chOff x="3008" y="774"/>
              <a:chExt cx="1858" cy="3629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4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6" y="2163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3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1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1" y="1324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08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9" y="121"/>
              <a:ext cx="356" cy="608"/>
              <a:chOff x="1731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1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90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4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4"/>
              <a:ext cx="500" cy="500"/>
              <a:chOff x="1727" y="870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70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8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1001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5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1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7070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7070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F60D5-9B03-4EF1-A5B4-F36A56803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0586-7D1F-4C7A-A3F8-9DCE112C9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F63CB-5E99-4646-978B-084DCE5DC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A8CE9-6679-45C5-9D03-ECDECD076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E1A12-2973-4018-AA56-C27D6FCB8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32FA0-F7A9-4DC7-BBA0-5AEA7BDC7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256C0-91DF-4AA7-8583-B9A0AE316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A34FF-9D65-4AFE-A976-9402F4268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AC80A-CDD5-4B2E-A4AB-497E51913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53C84-DB4E-4733-B0E1-0626E6DA3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AFC4D-E01A-4A37-BBA6-AC5D57613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69635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249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69637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38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39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9640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251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6964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4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4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4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4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283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6964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964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965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3" y="1722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10252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69652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53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54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25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696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254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69660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61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9662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9663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64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65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66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67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68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69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0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1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2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3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4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5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9676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9677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Образец заголовка</a:t>
            </a:r>
          </a:p>
        </p:txBody>
      </p:sp>
      <p:sp>
        <p:nvSpPr>
          <p:cNvPr id="10244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</a:p>
        </p:txBody>
      </p:sp>
      <p:sp>
        <p:nvSpPr>
          <p:cNvPr id="69679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8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8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0E9C9B-3DEA-488E-885E-7A9F939963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1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image" Target="../media/image7.png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1.wmf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11" Type="http://schemas.openxmlformats.org/officeDocument/2006/relationships/oleObject" Target="../embeddings/oleObject8.bin"/><Relationship Id="rId5" Type="http://schemas.openxmlformats.org/officeDocument/2006/relationships/image" Target="../media/image3.wmf"/><Relationship Id="rId10" Type="http://schemas.openxmlformats.org/officeDocument/2006/relationships/image" Target="../media/image9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.wmf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9.wmf"/><Relationship Id="rId3" Type="http://schemas.openxmlformats.org/officeDocument/2006/relationships/image" Target="../media/image1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5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emf"/><Relationship Id="rId5" Type="http://schemas.openxmlformats.org/officeDocument/2006/relationships/image" Target="../media/image23.emf"/><Relationship Id="rId4" Type="http://schemas.openxmlformats.org/officeDocument/2006/relationships/image" Target="../media/image2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.wmf"/><Relationship Id="rId7" Type="http://schemas.openxmlformats.org/officeDocument/2006/relationships/image" Target="../media/image2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0.png"/><Relationship Id="rId9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615" y="2564904"/>
            <a:ext cx="9144000" cy="2447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ja-JP" sz="2200" dirty="0">
                <a:ea typeface="ＭＳ Ｐゴシック" charset="-128"/>
              </a:rPr>
              <a:t>Mikhail </a:t>
            </a:r>
            <a:r>
              <a:rPr lang="en-US" altLang="ja-JP" sz="2200" dirty="0" err="1">
                <a:ea typeface="ＭＳ Ｐゴシック" charset="-128"/>
              </a:rPr>
              <a:t>Belogolovskii</a:t>
            </a:r>
            <a:r>
              <a:rPr lang="en-US" altLang="ja-JP" sz="2200" dirty="0">
                <a:ea typeface="ＭＳ Ｐゴシック" charset="-128"/>
              </a:rPr>
              <a:t>, Elena  </a:t>
            </a:r>
            <a:r>
              <a:rPr lang="en-US" altLang="ja-JP" sz="2200" dirty="0" err="1">
                <a:ea typeface="ＭＳ Ｐゴシック" charset="-128"/>
              </a:rPr>
              <a:t>Zhitlukhina</a:t>
            </a:r>
            <a:r>
              <a:rPr lang="en-US" altLang="ja-JP" sz="2200" dirty="0">
                <a:ea typeface="ＭＳ Ｐゴシック" charset="-128"/>
              </a:rPr>
              <a:t>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ja-JP" sz="2200" dirty="0">
                <a:ea typeface="ＭＳ Ｐゴシック" charset="-128"/>
              </a:rPr>
              <a:t>Vera </a:t>
            </a:r>
            <a:r>
              <a:rPr lang="en-US" altLang="ja-JP" sz="2200" dirty="0" err="1">
                <a:ea typeface="ＭＳ Ｐゴシック" charset="-128"/>
              </a:rPr>
              <a:t>Tkachenko</a:t>
            </a:r>
            <a:r>
              <a:rPr lang="en-US" altLang="ja-JP" sz="2200" dirty="0">
                <a:ea typeface="ＭＳ Ｐゴシック" charset="-128"/>
              </a:rPr>
              <a:t>, Paul Seidel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200" dirty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ja-JP" sz="2200" baseline="30000" dirty="0"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b="0" dirty="0" err="1">
                <a:effectLst/>
              </a:rPr>
              <a:t>Vasyl</a:t>
            </a:r>
            <a:r>
              <a:rPr lang="en-US" sz="2100" b="0" dirty="0">
                <a:effectLst/>
              </a:rPr>
              <a:t>' </a:t>
            </a:r>
            <a:r>
              <a:rPr lang="en-US" sz="2100" b="0" dirty="0" err="1">
                <a:effectLst/>
              </a:rPr>
              <a:t>Stus</a:t>
            </a:r>
            <a:r>
              <a:rPr lang="en-US" sz="2100" b="0" dirty="0">
                <a:effectLst/>
              </a:rPr>
              <a:t> Donetsk National University, 21021 </a:t>
            </a:r>
            <a:r>
              <a:rPr lang="en-US" sz="2100" b="0" dirty="0" err="1">
                <a:effectLst/>
              </a:rPr>
              <a:t>Vinnytsia</a:t>
            </a:r>
            <a:r>
              <a:rPr lang="en-US" sz="2100" b="0" dirty="0">
                <a:effectLst/>
              </a:rPr>
              <a:t>, Ukraine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200" b="0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b="0" dirty="0">
                <a:effectLst/>
              </a:rPr>
              <a:t>O.O. </a:t>
            </a:r>
            <a:r>
              <a:rPr lang="en-US" sz="2100" b="0" dirty="0" err="1">
                <a:effectLst/>
              </a:rPr>
              <a:t>Galkin</a:t>
            </a:r>
            <a:r>
              <a:rPr lang="en-US" sz="2100" b="0" dirty="0">
                <a:effectLst/>
              </a:rPr>
              <a:t> Donetsk Institute for Physics and Engineering,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b="0" dirty="0">
                <a:effectLst/>
              </a:rPr>
              <a:t>03028 Kyiv, Ukraine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200" b="0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100" b="0" i="1" dirty="0">
                <a:effectLst/>
              </a:rPr>
              <a:t>Friedrich-Schiller-Universität Jena, 07743 Jena, Germany</a:t>
            </a:r>
            <a:endParaRPr lang="en-US" sz="2100" b="0" dirty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100" dirty="0">
              <a:solidFill>
                <a:schemeClr val="accent5">
                  <a:lumMod val="25000"/>
                </a:schemeClr>
              </a:solidFill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chemeClr val="accent5">
                    <a:lumMod val="25000"/>
                  </a:schemeClr>
                </a:solidFill>
                <a:effectLst/>
              </a:rPr>
              <a:t>XIII International Scientific Conference «Electronics and Applied Physics»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solidFill>
                  <a:schemeClr val="accent5">
                    <a:lumMod val="25000"/>
                  </a:schemeClr>
                </a:solidFill>
                <a:effectLst/>
              </a:rPr>
              <a:t>Kyiv, October 2017</a:t>
            </a:r>
            <a:endParaRPr lang="en-US" altLang="ja-JP" sz="2000" b="0" dirty="0">
              <a:solidFill>
                <a:schemeClr val="accent5">
                  <a:lumMod val="2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985" y="1052215"/>
            <a:ext cx="9144001" cy="936625"/>
          </a:xfrm>
        </p:spPr>
        <p:txBody>
          <a:bodyPr/>
          <a:lstStyle/>
          <a:p>
            <a:br>
              <a:rPr lang="en-US" sz="3200" i="1" dirty="0"/>
            </a:br>
            <a:br>
              <a:rPr lang="en-US" sz="3200" i="1" dirty="0"/>
            </a:br>
            <a:br>
              <a:rPr lang="en-US" sz="3200" i="1" dirty="0"/>
            </a:br>
            <a:r>
              <a:rPr lang="en-US" sz="3200" dirty="0"/>
              <a:t> 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ru-RU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 </a:t>
            </a:r>
            <a:br>
              <a:rPr lang="ru-RU" dirty="0">
                <a:effectLst/>
              </a:rPr>
            </a:br>
            <a:br>
              <a:rPr lang="ru-RU" dirty="0">
                <a:effectLst/>
              </a:rPr>
            </a:br>
            <a:br>
              <a:rPr lang="en-US" sz="2200" dirty="0"/>
            </a:br>
            <a:br>
              <a:rPr lang="en-US" sz="2200" dirty="0"/>
            </a:br>
            <a:br>
              <a:rPr lang="en-US" sz="2200" dirty="0"/>
            </a:br>
            <a:r>
              <a:rPr lang="en-US" sz="3200" dirty="0"/>
              <a:t> </a:t>
            </a:r>
            <a:br>
              <a:rPr lang="en-US" sz="3200" dirty="0"/>
            </a:br>
            <a:br>
              <a:rPr lang="ru-RU" sz="3200" dirty="0">
                <a:effectLst/>
              </a:rPr>
            </a:br>
            <a:r>
              <a:rPr lang="en-US" sz="3600" i="1" dirty="0">
                <a:solidFill>
                  <a:srgbClr val="002060"/>
                </a:solidFill>
                <a:effectLst/>
              </a:rPr>
              <a:t>TUNABLE S</a:t>
            </a:r>
            <a:r>
              <a:rPr lang="ru-RU" sz="3600" i="1" dirty="0">
                <a:solidFill>
                  <a:srgbClr val="002060"/>
                </a:solidFill>
                <a:effectLst/>
              </a:rPr>
              <a:t>PIN PUMPING INTO SUPERCONDUCTING WIRES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superconducting WIRES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23F69C1-B4A9-45C0-B553-A05816C57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390250"/>
            <a:ext cx="7029450" cy="81915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EFC8D7-EF34-4343-A060-EA8BE55C0C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419" y="2496086"/>
            <a:ext cx="3544589" cy="581716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D30F49-9D9E-4430-B199-67E3A60451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9658" y="2474078"/>
            <a:ext cx="2280734" cy="56192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BEBDEE5-F7BE-4523-A6C2-201D131814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7817" y="3704803"/>
            <a:ext cx="37623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070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superconducting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673DC51-BD69-4343-A276-58C081309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178" y="1385740"/>
            <a:ext cx="3487591" cy="227662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C1BF0D-6201-44DF-8E70-099826C86D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7" y="1511043"/>
            <a:ext cx="1295400" cy="6858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C96BDE-2B14-4D1B-932B-04889EE647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620" y="2686671"/>
            <a:ext cx="1552575" cy="6096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251475C-2A85-4641-9542-118AC86882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1720" y="4106299"/>
            <a:ext cx="3487591" cy="246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38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superconducting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251475C-2A85-4641-9542-118AC8688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973" y="1426238"/>
            <a:ext cx="3487591" cy="246597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CC64826-7D9C-4ED4-A506-81E0AC5C7F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551" y="4172056"/>
            <a:ext cx="5616897" cy="257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7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tunneling through a magnetic insulator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47">
            <a:extLst>
              <a:ext uri="{FF2B5EF4-FFF2-40B4-BE49-F238E27FC236}">
                <a16:creationId xmlns:a16="http://schemas.microsoft.com/office/drawing/2014/main" id="{4EB3A6E1-647E-4816-A762-BC7A2BD6BF5D}"/>
              </a:ext>
            </a:extLst>
          </p:cNvPr>
          <p:cNvGrpSpPr>
            <a:grpSpLocks/>
          </p:cNvGrpSpPr>
          <p:nvPr/>
        </p:nvGrpSpPr>
        <p:grpSpPr bwMode="auto">
          <a:xfrm>
            <a:off x="1187624" y="1143001"/>
            <a:ext cx="7456314" cy="3550264"/>
            <a:chOff x="246063" y="1143000"/>
            <a:chExt cx="8397875" cy="3933825"/>
          </a:xfrm>
        </p:grpSpPr>
        <p:cxnSp>
          <p:nvCxnSpPr>
            <p:cNvPr id="13" name="Прямая соединительная линия 2">
              <a:extLst>
                <a:ext uri="{FF2B5EF4-FFF2-40B4-BE49-F238E27FC236}">
                  <a16:creationId xmlns:a16="http://schemas.microsoft.com/office/drawing/2014/main" id="{D4E8EACF-020E-4FBB-9E01-724EEEBB78D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-331788" y="3525838"/>
              <a:ext cx="3071813" cy="2063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Прямая соединительная линия 4">
              <a:extLst>
                <a:ext uri="{FF2B5EF4-FFF2-40B4-BE49-F238E27FC236}">
                  <a16:creationId xmlns:a16="http://schemas.microsoft.com/office/drawing/2014/main" id="{5990F57A-B33D-49A6-A9C7-6E1B8877CF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6063" y="3286125"/>
              <a:ext cx="947737" cy="158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Прямая соединительная линия 6">
              <a:extLst>
                <a:ext uri="{FF2B5EF4-FFF2-40B4-BE49-F238E27FC236}">
                  <a16:creationId xmlns:a16="http://schemas.microsoft.com/office/drawing/2014/main" id="{0489B65B-B319-4F85-8677-2E7C7275DB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93800" y="2000250"/>
              <a:ext cx="711200" cy="42386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Прямая соединительная линия 8">
              <a:extLst>
                <a:ext uri="{FF2B5EF4-FFF2-40B4-BE49-F238E27FC236}">
                  <a16:creationId xmlns:a16="http://schemas.microsoft.com/office/drawing/2014/main" id="{80537839-3428-44F5-A5F7-141EFC6FE0A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3882" y="3744118"/>
              <a:ext cx="2647950" cy="17463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Прямая соединительная линия 11">
              <a:extLst>
                <a:ext uri="{FF2B5EF4-FFF2-40B4-BE49-F238E27FC236}">
                  <a16:creationId xmlns:a16="http://schemas.microsoft.com/office/drawing/2014/main" id="{E20494EF-9631-4F25-B7C7-42198C3D5AF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89125" y="3286125"/>
              <a:ext cx="869950" cy="158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AA302357-7028-44A7-AE4A-504E317FE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063" y="3482975"/>
              <a:ext cx="754062" cy="54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NM</a:t>
              </a:r>
              <a:endParaRPr lang="ru-RU" alt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721FEE9-C8E0-4609-9A9D-253C98334F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3438" y="3500438"/>
              <a:ext cx="754062" cy="547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NM</a:t>
              </a:r>
              <a:endParaRPr lang="ru-RU" altLang="ru-RU"/>
            </a:p>
          </p:txBody>
        </p:sp>
        <p:sp>
          <p:nvSpPr>
            <p:cNvPr id="21" name="TextBox 22">
              <a:extLst>
                <a:ext uri="{FF2B5EF4-FFF2-40B4-BE49-F238E27FC236}">
                  <a16:creationId xmlns:a16="http://schemas.microsoft.com/office/drawing/2014/main" id="{94AED468-7562-4DE7-B311-7DD7C9E5B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7313" y="3500438"/>
              <a:ext cx="287337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I</a:t>
              </a:r>
              <a:endParaRPr lang="ru-RU" altLang="ru-RU"/>
            </a:p>
          </p:txBody>
        </p:sp>
        <p:cxnSp>
          <p:nvCxnSpPr>
            <p:cNvPr id="22" name="Прямая соединительная линия 15">
              <a:extLst>
                <a:ext uri="{FF2B5EF4-FFF2-40B4-BE49-F238E27FC236}">
                  <a16:creationId xmlns:a16="http://schemas.microsoft.com/office/drawing/2014/main" id="{8FF155D3-627F-43D9-AF97-622B20F36E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00500" y="2212975"/>
              <a:ext cx="2928938" cy="158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Box 27">
              <a:extLst>
                <a:ext uri="{FF2B5EF4-FFF2-40B4-BE49-F238E27FC236}">
                  <a16:creationId xmlns:a16="http://schemas.microsoft.com/office/drawing/2014/main" id="{3CA207FA-0FE3-4A58-A85F-495C4F47E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8688" y="1214438"/>
              <a:ext cx="8175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/>
                <a:t>Т</a:t>
              </a:r>
              <a:r>
                <a:rPr lang="en-US" altLang="ru-RU"/>
                <a:t>&gt;T</a:t>
              </a:r>
              <a:r>
                <a:rPr lang="en-US" altLang="ru-RU" baseline="-25000"/>
                <a:t>c</a:t>
              </a:r>
              <a:endParaRPr lang="ru-RU" altLang="ru-RU" baseline="-25000"/>
            </a:p>
          </p:txBody>
        </p:sp>
        <p:grpSp>
          <p:nvGrpSpPr>
            <p:cNvPr id="24" name="Группа 61">
              <a:extLst>
                <a:ext uri="{FF2B5EF4-FFF2-40B4-BE49-F238E27FC236}">
                  <a16:creationId xmlns:a16="http://schemas.microsoft.com/office/drawing/2014/main" id="{0839374C-EC88-4F18-872E-323F1D2928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188" y="3071813"/>
              <a:ext cx="285750" cy="500062"/>
              <a:chOff x="2571736" y="2285992"/>
              <a:chExt cx="285752" cy="500066"/>
            </a:xfrm>
          </p:grpSpPr>
          <p:sp>
            <p:nvSpPr>
              <p:cNvPr id="55" name="Oval 15">
                <a:extLst>
                  <a:ext uri="{FF2B5EF4-FFF2-40B4-BE49-F238E27FC236}">
                    <a16:creationId xmlns:a16="http://schemas.microsoft.com/office/drawing/2014/main" id="{6E732656-64E1-4A79-88D2-803428D452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1736" y="2383339"/>
                <a:ext cx="285752" cy="2893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cxnSp>
            <p:nvCxnSpPr>
              <p:cNvPr id="56" name="AutoShape 16">
                <a:extLst>
                  <a:ext uri="{FF2B5EF4-FFF2-40B4-BE49-F238E27FC236}">
                    <a16:creationId xmlns:a16="http://schemas.microsoft.com/office/drawing/2014/main" id="{801A90DB-6B43-4410-B569-E23C74070F9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465312" y="2535292"/>
                <a:ext cx="500066" cy="14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25" name="Прямая соединительная линия 2">
              <a:extLst>
                <a:ext uri="{FF2B5EF4-FFF2-40B4-BE49-F238E27FC236}">
                  <a16:creationId xmlns:a16="http://schemas.microsoft.com/office/drawing/2014/main" id="{FA24AE04-31D7-4A5A-B028-EF133BAE71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435601" y="3311525"/>
              <a:ext cx="3071812" cy="20637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Прямая соединительная линия 4">
              <a:extLst>
                <a:ext uri="{FF2B5EF4-FFF2-40B4-BE49-F238E27FC236}">
                  <a16:creationId xmlns:a16="http://schemas.microsoft.com/office/drawing/2014/main" id="{DC2B485A-E0CD-44F9-B052-F24B2DEBA4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32500" y="3286125"/>
              <a:ext cx="947738" cy="158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Прямая соединительная линия 6">
              <a:extLst>
                <a:ext uri="{FF2B5EF4-FFF2-40B4-BE49-F238E27FC236}">
                  <a16:creationId xmlns:a16="http://schemas.microsoft.com/office/drawing/2014/main" id="{702F5619-3603-40B4-A98C-C2B179577DB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80238" y="1785938"/>
              <a:ext cx="711200" cy="42386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Прямая соединительная линия 8">
              <a:extLst>
                <a:ext uri="{FF2B5EF4-FFF2-40B4-BE49-F238E27FC236}">
                  <a16:creationId xmlns:a16="http://schemas.microsoft.com/office/drawing/2014/main" id="{3082F4DA-6688-40F0-940D-9664F027DFE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360319" y="3525044"/>
              <a:ext cx="2647950" cy="17462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Прямая соединительная линия 11">
              <a:extLst>
                <a:ext uri="{FF2B5EF4-FFF2-40B4-BE49-F238E27FC236}">
                  <a16:creationId xmlns:a16="http://schemas.microsoft.com/office/drawing/2014/main" id="{C70C4A60-E2AC-4310-9ABD-C49DA0643D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75563" y="3286125"/>
              <a:ext cx="869950" cy="158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Box 17">
              <a:extLst>
                <a:ext uri="{FF2B5EF4-FFF2-40B4-BE49-F238E27FC236}">
                  <a16:creationId xmlns:a16="http://schemas.microsoft.com/office/drawing/2014/main" id="{12F339DE-167E-4B4B-8D22-11CADA6D8C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2500" y="3482975"/>
              <a:ext cx="754063" cy="54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NM</a:t>
              </a:r>
              <a:endParaRPr lang="ru-RU" altLang="ru-RU"/>
            </a:p>
          </p:txBody>
        </p:sp>
        <p:sp>
          <p:nvSpPr>
            <p:cNvPr id="31" name="TextBox 19">
              <a:extLst>
                <a:ext uri="{FF2B5EF4-FFF2-40B4-BE49-F238E27FC236}">
                  <a16:creationId xmlns:a16="http://schemas.microsoft.com/office/drawing/2014/main" id="{1E6A9B13-742F-4676-9284-418DB67A9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9875" y="3500438"/>
              <a:ext cx="754063" cy="547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NM</a:t>
              </a:r>
              <a:endParaRPr lang="ru-RU" altLang="ru-RU"/>
            </a:p>
          </p:txBody>
        </p:sp>
        <p:sp>
          <p:nvSpPr>
            <p:cNvPr id="32" name="TextBox 22">
              <a:extLst>
                <a:ext uri="{FF2B5EF4-FFF2-40B4-BE49-F238E27FC236}">
                  <a16:creationId xmlns:a16="http://schemas.microsoft.com/office/drawing/2014/main" id="{3BA41BF0-5208-4C77-AB7A-461075EF3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80238" y="3482975"/>
              <a:ext cx="7334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FMI</a:t>
              </a:r>
              <a:endParaRPr lang="ru-RU" altLang="ru-RU"/>
            </a:p>
          </p:txBody>
        </p:sp>
        <p:grpSp>
          <p:nvGrpSpPr>
            <p:cNvPr id="33" name="Group 14">
              <a:extLst>
                <a:ext uri="{FF2B5EF4-FFF2-40B4-BE49-F238E27FC236}">
                  <a16:creationId xmlns:a16="http://schemas.microsoft.com/office/drawing/2014/main" id="{AC2BA1B6-DEBC-4C84-9840-8668762982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57938" y="3071813"/>
              <a:ext cx="285750" cy="500062"/>
              <a:chOff x="6642" y="1654"/>
              <a:chExt cx="195" cy="375"/>
            </a:xfrm>
          </p:grpSpPr>
          <p:sp>
            <p:nvSpPr>
              <p:cNvPr id="53" name="Oval 15">
                <a:extLst>
                  <a:ext uri="{FF2B5EF4-FFF2-40B4-BE49-F238E27FC236}">
                    <a16:creationId xmlns:a16="http://schemas.microsoft.com/office/drawing/2014/main" id="{370E4D66-B900-454A-B54C-F7EF2327A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42" y="1727"/>
                <a:ext cx="195" cy="21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cxnSp>
            <p:nvCxnSpPr>
              <p:cNvPr id="54" name="AutoShape 16">
                <a:extLst>
                  <a:ext uri="{FF2B5EF4-FFF2-40B4-BE49-F238E27FC236}">
                    <a16:creationId xmlns:a16="http://schemas.microsoft.com/office/drawing/2014/main" id="{013842C2-79AE-443D-9B1F-6989A99807A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735" y="1654"/>
                <a:ext cx="1" cy="37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4" name="Group 14">
              <a:extLst>
                <a:ext uri="{FF2B5EF4-FFF2-40B4-BE49-F238E27FC236}">
                  <a16:creationId xmlns:a16="http://schemas.microsoft.com/office/drawing/2014/main" id="{8F82FCF1-E943-49CD-83AF-397324DA92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5813" y="3071813"/>
              <a:ext cx="285750" cy="500062"/>
              <a:chOff x="6642" y="1654"/>
              <a:chExt cx="195" cy="375"/>
            </a:xfrm>
          </p:grpSpPr>
          <p:sp>
            <p:nvSpPr>
              <p:cNvPr id="51" name="Oval 15">
                <a:extLst>
                  <a:ext uri="{FF2B5EF4-FFF2-40B4-BE49-F238E27FC236}">
                    <a16:creationId xmlns:a16="http://schemas.microsoft.com/office/drawing/2014/main" id="{2B6E8977-D6C7-4BCB-BEAC-2F084C84F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42" y="1727"/>
                <a:ext cx="195" cy="21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cxnSp>
            <p:nvCxnSpPr>
              <p:cNvPr id="52" name="AutoShape 16">
                <a:extLst>
                  <a:ext uri="{FF2B5EF4-FFF2-40B4-BE49-F238E27FC236}">
                    <a16:creationId xmlns:a16="http://schemas.microsoft.com/office/drawing/2014/main" id="{D21BE23E-0F8F-4BA8-9FDE-FE4DFF61410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6735" y="1654"/>
                <a:ext cx="1" cy="37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35" name="Прямая соединительная линия 2">
              <a:extLst>
                <a:ext uri="{FF2B5EF4-FFF2-40B4-BE49-F238E27FC236}">
                  <a16:creationId xmlns:a16="http://schemas.microsoft.com/office/drawing/2014/main" id="{78C6EF95-F7E5-4FAE-872E-888236A8515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659856" y="3555207"/>
              <a:ext cx="2714625" cy="3333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Прямая соединительная линия 4">
              <a:extLst>
                <a:ext uri="{FF2B5EF4-FFF2-40B4-BE49-F238E27FC236}">
                  <a16:creationId xmlns:a16="http://schemas.microsoft.com/office/drawing/2014/main" id="{44023096-BDA5-431B-9EF4-02AC2E1D97F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052763" y="3286125"/>
              <a:ext cx="947737" cy="158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Прямая соединительная линия 8">
              <a:extLst>
                <a:ext uri="{FF2B5EF4-FFF2-40B4-BE49-F238E27FC236}">
                  <a16:creationId xmlns:a16="http://schemas.microsoft.com/office/drawing/2014/main" id="{1D7E25EE-D755-4451-AA72-99686B271E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571875" y="3786188"/>
              <a:ext cx="2286000" cy="0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Прямая соединительная линия 11">
              <a:extLst>
                <a:ext uri="{FF2B5EF4-FFF2-40B4-BE49-F238E27FC236}">
                  <a16:creationId xmlns:a16="http://schemas.microsoft.com/office/drawing/2014/main" id="{C42FF286-4B22-4D1A-8A63-38A5041A52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714875" y="3286125"/>
              <a:ext cx="869950" cy="1588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Box 17">
              <a:extLst>
                <a:ext uri="{FF2B5EF4-FFF2-40B4-BE49-F238E27FC236}">
                  <a16:creationId xmlns:a16="http://schemas.microsoft.com/office/drawing/2014/main" id="{53B24FDF-93B6-4E54-A21B-D94E41D63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3563" y="3482975"/>
              <a:ext cx="754062" cy="54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NM</a:t>
              </a:r>
              <a:endParaRPr lang="ru-RU" altLang="ru-RU"/>
            </a:p>
          </p:txBody>
        </p:sp>
        <p:sp>
          <p:nvSpPr>
            <p:cNvPr id="40" name="TextBox 19">
              <a:extLst>
                <a:ext uri="{FF2B5EF4-FFF2-40B4-BE49-F238E27FC236}">
                  <a16:creationId xmlns:a16="http://schemas.microsoft.com/office/drawing/2014/main" id="{7E45BDC9-CA70-4719-A149-26244945B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0938" y="3500438"/>
              <a:ext cx="754062" cy="547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NM</a:t>
              </a:r>
              <a:endParaRPr lang="ru-RU" altLang="ru-RU"/>
            </a:p>
          </p:txBody>
        </p:sp>
        <p:sp>
          <p:nvSpPr>
            <p:cNvPr id="41" name="TextBox 22">
              <a:extLst>
                <a:ext uri="{FF2B5EF4-FFF2-40B4-BE49-F238E27FC236}">
                  <a16:creationId xmlns:a16="http://schemas.microsoft.com/office/drawing/2014/main" id="{9568A525-2CB6-4FE5-98B5-491823E799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0496" y="4286256"/>
              <a:ext cx="7334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ru-RU"/>
                <a:t>FMI</a:t>
              </a:r>
              <a:endParaRPr lang="ru-RU" altLang="ru-RU"/>
            </a:p>
          </p:txBody>
        </p:sp>
        <p:cxnSp>
          <p:nvCxnSpPr>
            <p:cNvPr id="42" name="Прямая соединительная линия 30">
              <a:extLst>
                <a:ext uri="{FF2B5EF4-FFF2-40B4-BE49-F238E27FC236}">
                  <a16:creationId xmlns:a16="http://schemas.microsoft.com/office/drawing/2014/main" id="{B1B05A04-07C2-4882-97ED-BB67C6AAAFC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00500" y="2214563"/>
              <a:ext cx="714375" cy="428625"/>
            </a:xfrm>
            <a:prstGeom prst="line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43" name="Группа 65">
              <a:extLst>
                <a:ext uri="{FF2B5EF4-FFF2-40B4-BE49-F238E27FC236}">
                  <a16:creationId xmlns:a16="http://schemas.microsoft.com/office/drawing/2014/main" id="{F5BAEF21-BA03-4F04-B310-7D04E774A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0750" y="3071813"/>
              <a:ext cx="285750" cy="500062"/>
              <a:chOff x="2571736" y="2285992"/>
              <a:chExt cx="285752" cy="500066"/>
            </a:xfrm>
          </p:grpSpPr>
          <p:sp>
            <p:nvSpPr>
              <p:cNvPr id="49" name="Oval 15">
                <a:extLst>
                  <a:ext uri="{FF2B5EF4-FFF2-40B4-BE49-F238E27FC236}">
                    <a16:creationId xmlns:a16="http://schemas.microsoft.com/office/drawing/2014/main" id="{E61E0F8E-BE31-440B-AD8F-4E19AD9D7D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1736" y="2383339"/>
                <a:ext cx="285752" cy="28937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ru-RU"/>
              </a:p>
            </p:txBody>
          </p:sp>
          <p:cxnSp>
            <p:nvCxnSpPr>
              <p:cNvPr id="50" name="AutoShape 16">
                <a:extLst>
                  <a:ext uri="{FF2B5EF4-FFF2-40B4-BE49-F238E27FC236}">
                    <a16:creationId xmlns:a16="http://schemas.microsoft.com/office/drawing/2014/main" id="{33FE44A4-C19A-42EA-BD10-4317A65CE79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465312" y="2535292"/>
                <a:ext cx="500066" cy="14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4" name="TextBox 27">
              <a:extLst>
                <a:ext uri="{FF2B5EF4-FFF2-40B4-BE49-F238E27FC236}">
                  <a16:creationId xmlns:a16="http://schemas.microsoft.com/office/drawing/2014/main" id="{11866508-263E-4DDA-BF8E-97EF3A5A44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00563" y="1143000"/>
              <a:ext cx="81756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/>
                <a:t>Т</a:t>
              </a:r>
              <a:r>
                <a:rPr lang="en-US" altLang="ru-RU"/>
                <a:t>&lt;T</a:t>
              </a:r>
              <a:r>
                <a:rPr lang="en-US" altLang="ru-RU" baseline="-25000"/>
                <a:t>c</a:t>
              </a:r>
              <a:endParaRPr lang="ru-RU" altLang="ru-RU" baseline="-25000"/>
            </a:p>
          </p:txBody>
        </p:sp>
        <p:cxnSp>
          <p:nvCxnSpPr>
            <p:cNvPr id="45" name="Прямая соединительная линия 15">
              <a:extLst>
                <a:ext uri="{FF2B5EF4-FFF2-40B4-BE49-F238E27FC236}">
                  <a16:creationId xmlns:a16="http://schemas.microsoft.com/office/drawing/2014/main" id="{E656D559-9FC5-4520-8335-08A97BC47E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71938" y="1785938"/>
              <a:ext cx="2928937" cy="1587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Прямая соединительная линия 15">
              <a:extLst>
                <a:ext uri="{FF2B5EF4-FFF2-40B4-BE49-F238E27FC236}">
                  <a16:creationId xmlns:a16="http://schemas.microsoft.com/office/drawing/2014/main" id="{9CDE8EC6-2E97-477F-9126-21CCEBD094F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357313" y="2000250"/>
              <a:ext cx="5643562" cy="1588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Box 27">
              <a:extLst>
                <a:ext uri="{FF2B5EF4-FFF2-40B4-BE49-F238E27FC236}">
                  <a16:creationId xmlns:a16="http://schemas.microsoft.com/office/drawing/2014/main" id="{30D74FCF-BF88-4BC5-9C86-0BDBA6F65A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3313" y="1895475"/>
              <a:ext cx="3714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/>
                <a:t>∆</a:t>
              </a:r>
            </a:p>
          </p:txBody>
        </p:sp>
        <p:sp>
          <p:nvSpPr>
            <p:cNvPr id="48" name="TextBox 27">
              <a:extLst>
                <a:ext uri="{FF2B5EF4-FFF2-40B4-BE49-F238E27FC236}">
                  <a16:creationId xmlns:a16="http://schemas.microsoft.com/office/drawing/2014/main" id="{984ACBF1-9EF4-4392-A8FD-362C63568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3313" y="1609725"/>
              <a:ext cx="37147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ru-RU" altLang="ru-RU"/>
                <a:t>∆</a:t>
              </a:r>
            </a:p>
          </p:txBody>
        </p:sp>
      </p:grpSp>
      <p:sp>
        <p:nvSpPr>
          <p:cNvPr id="57" name="Text Box 4">
            <a:extLst>
              <a:ext uri="{FF2B5EF4-FFF2-40B4-BE49-F238E27FC236}">
                <a16:creationId xmlns:a16="http://schemas.microsoft.com/office/drawing/2014/main" id="{E892F6E8-5557-42E5-B35B-0771577B6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88" y="5430996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SPIN  Pumping  with  A  spin  filter</a:t>
            </a:r>
          </a:p>
        </p:txBody>
      </p:sp>
    </p:spTree>
    <p:extLst>
      <p:ext uri="{BB962C8B-B14F-4D97-AF65-F5344CB8AC3E}">
        <p14:creationId xmlns:p14="http://schemas.microsoft.com/office/powerpoint/2010/main" val="1453380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D2C5B62A-94F3-4CF1-B7E7-15A090BED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091" y="290152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SPIN  Pumping  with  A  spin  filter</a:t>
            </a:r>
          </a:p>
        </p:txBody>
      </p: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5C571D9A-6773-4C94-8E1A-D7C458DE95D7}"/>
              </a:ext>
            </a:extLst>
          </p:cNvPr>
          <p:cNvGrpSpPr/>
          <p:nvPr/>
        </p:nvGrpSpPr>
        <p:grpSpPr>
          <a:xfrm>
            <a:off x="628226" y="2492896"/>
            <a:ext cx="3052497" cy="2277809"/>
            <a:chOff x="0" y="261257"/>
            <a:chExt cx="1685703" cy="952289"/>
          </a:xfrm>
        </p:grpSpPr>
        <p:grpSp>
          <p:nvGrpSpPr>
            <p:cNvPr id="60" name="Группа 59">
              <a:extLst>
                <a:ext uri="{FF2B5EF4-FFF2-40B4-BE49-F238E27FC236}">
                  <a16:creationId xmlns:a16="http://schemas.microsoft.com/office/drawing/2014/main" id="{84AE7B59-7232-4D8A-AA28-310E41298E9A}"/>
                </a:ext>
              </a:extLst>
            </p:cNvPr>
            <p:cNvGrpSpPr/>
            <p:nvPr/>
          </p:nvGrpSpPr>
          <p:grpSpPr>
            <a:xfrm>
              <a:off x="0" y="261257"/>
              <a:ext cx="1668484" cy="952289"/>
              <a:chOff x="0" y="261257"/>
              <a:chExt cx="1668484" cy="952289"/>
            </a:xfrm>
          </p:grpSpPr>
          <p:sp>
            <p:nvSpPr>
              <p:cNvPr id="63" name="Прямоугольник 62">
                <a:extLst>
                  <a:ext uri="{FF2B5EF4-FFF2-40B4-BE49-F238E27FC236}">
                    <a16:creationId xmlns:a16="http://schemas.microsoft.com/office/drawing/2014/main" id="{078F4672-D2DC-4923-A81D-C3C183858E99}"/>
                  </a:ext>
                </a:extLst>
              </p:cNvPr>
              <p:cNvSpPr/>
              <p:nvPr/>
            </p:nvSpPr>
            <p:spPr>
              <a:xfrm>
                <a:off x="0" y="617517"/>
                <a:ext cx="1668484" cy="23114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64" name="Прямоугольник 63">
                <a:extLst>
                  <a:ext uri="{FF2B5EF4-FFF2-40B4-BE49-F238E27FC236}">
                    <a16:creationId xmlns:a16="http://schemas.microsoft.com/office/drawing/2014/main" id="{E9AB19FF-2ABA-425D-A93F-899DF7D5CD75}"/>
                  </a:ext>
                </a:extLst>
              </p:cNvPr>
              <p:cNvSpPr/>
              <p:nvPr/>
            </p:nvSpPr>
            <p:spPr>
              <a:xfrm>
                <a:off x="771897" y="273132"/>
                <a:ext cx="207818" cy="890270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65" name="Группа 64">
                <a:extLst>
                  <a:ext uri="{FF2B5EF4-FFF2-40B4-BE49-F238E27FC236}">
                    <a16:creationId xmlns:a16="http://schemas.microsoft.com/office/drawing/2014/main" id="{336FA954-469C-47F5-BB1F-39D60FAE6B37}"/>
                  </a:ext>
                </a:extLst>
              </p:cNvPr>
              <p:cNvGrpSpPr/>
              <p:nvPr/>
            </p:nvGrpSpPr>
            <p:grpSpPr>
              <a:xfrm>
                <a:off x="100941" y="285008"/>
                <a:ext cx="106878" cy="320040"/>
                <a:chOff x="0" y="0"/>
                <a:chExt cx="106878" cy="320354"/>
              </a:xfrm>
            </p:grpSpPr>
            <p:cxnSp>
              <p:nvCxnSpPr>
                <p:cNvPr id="85" name="Прямая со стрелкой 84">
                  <a:extLst>
                    <a:ext uri="{FF2B5EF4-FFF2-40B4-BE49-F238E27FC236}">
                      <a16:creationId xmlns:a16="http://schemas.microsoft.com/office/drawing/2014/main" id="{3209FA09-DA57-4169-BBA2-3CE87946B17C}"/>
                    </a:ext>
                  </a:extLst>
                </p:cNvPr>
                <p:cNvCxnSpPr/>
                <p:nvPr/>
              </p:nvCxnSpPr>
              <p:spPr>
                <a:xfrm>
                  <a:off x="53439" y="0"/>
                  <a:ext cx="0" cy="32035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86" name="Овал 85">
                  <a:extLst>
                    <a:ext uri="{FF2B5EF4-FFF2-40B4-BE49-F238E27FC236}">
                      <a16:creationId xmlns:a16="http://schemas.microsoft.com/office/drawing/2014/main" id="{1DCE4D11-B3FB-44AD-86CB-38F80A64CC11}"/>
                    </a:ext>
                  </a:extLst>
                </p:cNvPr>
                <p:cNvSpPr/>
                <p:nvPr/>
              </p:nvSpPr>
              <p:spPr>
                <a:xfrm>
                  <a:off x="0" y="83127"/>
                  <a:ext cx="106878" cy="106878"/>
                </a:xfrm>
                <a:prstGeom prst="ellipse">
                  <a:avLst/>
                </a:prstGeom>
                <a:gradFill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80000">
                      <a:schemeClr val="dk1">
                        <a:shade val="93000"/>
                        <a:satMod val="130000"/>
                      </a:schemeClr>
                    </a:gs>
                    <a:gs pos="100000">
                      <a:schemeClr val="dk1">
                        <a:shade val="94000"/>
                        <a:satMod val="135000"/>
                      </a:schemeClr>
                    </a:gs>
                  </a:gsLst>
                </a:gradFill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66" name="Группа 65">
                <a:extLst>
                  <a:ext uri="{FF2B5EF4-FFF2-40B4-BE49-F238E27FC236}">
                    <a16:creationId xmlns:a16="http://schemas.microsoft.com/office/drawing/2014/main" id="{D022849E-5F7B-4A9D-9A3D-83B417B208F1}"/>
                  </a:ext>
                </a:extLst>
              </p:cNvPr>
              <p:cNvGrpSpPr/>
              <p:nvPr/>
            </p:nvGrpSpPr>
            <p:grpSpPr>
              <a:xfrm>
                <a:off x="261258" y="273132"/>
                <a:ext cx="106878" cy="320040"/>
                <a:chOff x="0" y="0"/>
                <a:chExt cx="106878" cy="320354"/>
              </a:xfrm>
            </p:grpSpPr>
            <p:cxnSp>
              <p:nvCxnSpPr>
                <p:cNvPr id="83" name="Прямая со стрелкой 82">
                  <a:extLst>
                    <a:ext uri="{FF2B5EF4-FFF2-40B4-BE49-F238E27FC236}">
                      <a16:creationId xmlns:a16="http://schemas.microsoft.com/office/drawing/2014/main" id="{77E8D741-9CC4-4A16-B46E-C2596F114756}"/>
                    </a:ext>
                  </a:extLst>
                </p:cNvPr>
                <p:cNvCxnSpPr/>
                <p:nvPr/>
              </p:nvCxnSpPr>
              <p:spPr>
                <a:xfrm>
                  <a:off x="53439" y="0"/>
                  <a:ext cx="0" cy="320354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  <a:headEnd type="triangle"/>
                  <a:tailEnd type="none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</p:cxnSp>
            <p:sp>
              <p:nvSpPr>
                <p:cNvPr id="84" name="Овал 83">
                  <a:extLst>
                    <a:ext uri="{FF2B5EF4-FFF2-40B4-BE49-F238E27FC236}">
                      <a16:creationId xmlns:a16="http://schemas.microsoft.com/office/drawing/2014/main" id="{FAD0CDD1-EEA2-4851-88F4-7CBAA8C61E2F}"/>
                    </a:ext>
                  </a:extLst>
                </p:cNvPr>
                <p:cNvSpPr/>
                <p:nvPr/>
              </p:nvSpPr>
              <p:spPr>
                <a:xfrm>
                  <a:off x="0" y="118737"/>
                  <a:ext cx="106878" cy="10687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>
                        <a:lumMod val="85000"/>
                      </a:schemeClr>
                    </a:gs>
                    <a:gs pos="8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67" name="Группа 66">
                <a:extLst>
                  <a:ext uri="{FF2B5EF4-FFF2-40B4-BE49-F238E27FC236}">
                    <a16:creationId xmlns:a16="http://schemas.microsoft.com/office/drawing/2014/main" id="{6F84C8C7-BBF0-40F6-80C6-A7991E2D81DA}"/>
                  </a:ext>
                </a:extLst>
              </p:cNvPr>
              <p:cNvGrpSpPr/>
              <p:nvPr/>
            </p:nvGrpSpPr>
            <p:grpSpPr>
              <a:xfrm>
                <a:off x="457200" y="285008"/>
                <a:ext cx="106878" cy="320040"/>
                <a:chOff x="0" y="0"/>
                <a:chExt cx="106878" cy="320354"/>
              </a:xfrm>
            </p:grpSpPr>
            <p:cxnSp>
              <p:nvCxnSpPr>
                <p:cNvPr id="81" name="Прямая со стрелкой 80">
                  <a:extLst>
                    <a:ext uri="{FF2B5EF4-FFF2-40B4-BE49-F238E27FC236}">
                      <a16:creationId xmlns:a16="http://schemas.microsoft.com/office/drawing/2014/main" id="{218E6C58-AC6D-4812-BF5B-D8ED161C253A}"/>
                    </a:ext>
                  </a:extLst>
                </p:cNvPr>
                <p:cNvCxnSpPr/>
                <p:nvPr/>
              </p:nvCxnSpPr>
              <p:spPr>
                <a:xfrm>
                  <a:off x="53439" y="0"/>
                  <a:ext cx="0" cy="320354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  <a:tailEnd type="triangle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</p:cxnSp>
            <p:sp>
              <p:nvSpPr>
                <p:cNvPr id="82" name="Овал 81">
                  <a:extLst>
                    <a:ext uri="{FF2B5EF4-FFF2-40B4-BE49-F238E27FC236}">
                      <a16:creationId xmlns:a16="http://schemas.microsoft.com/office/drawing/2014/main" id="{CFD518CE-F1BA-4824-8AA2-2E0EA459F190}"/>
                    </a:ext>
                  </a:extLst>
                </p:cNvPr>
                <p:cNvSpPr/>
                <p:nvPr/>
              </p:nvSpPr>
              <p:spPr>
                <a:xfrm>
                  <a:off x="0" y="83127"/>
                  <a:ext cx="106878" cy="106878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Text" lastClr="000000">
                        <a:lumMod val="95000"/>
                        <a:lumOff val="5000"/>
                      </a:sysClr>
                    </a:gs>
                    <a:gs pos="80000">
                      <a:sysClr val="windowText" lastClr="000000">
                        <a:shade val="93000"/>
                        <a:satMod val="130000"/>
                      </a:sysClr>
                    </a:gs>
                    <a:gs pos="100000">
                      <a:sysClr val="windowText" lastClr="000000">
                        <a:shade val="94000"/>
                        <a:satMod val="135000"/>
                      </a:sys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68" name="Группа 67">
                <a:extLst>
                  <a:ext uri="{FF2B5EF4-FFF2-40B4-BE49-F238E27FC236}">
                    <a16:creationId xmlns:a16="http://schemas.microsoft.com/office/drawing/2014/main" id="{B2F702B4-A0A4-4C5B-BF57-A0E4FBA8F55A}"/>
                  </a:ext>
                </a:extLst>
              </p:cNvPr>
              <p:cNvGrpSpPr/>
              <p:nvPr/>
            </p:nvGrpSpPr>
            <p:grpSpPr>
              <a:xfrm>
                <a:off x="617517" y="279070"/>
                <a:ext cx="106878" cy="320040"/>
                <a:chOff x="0" y="0"/>
                <a:chExt cx="106878" cy="320354"/>
              </a:xfrm>
            </p:grpSpPr>
            <p:cxnSp>
              <p:nvCxnSpPr>
                <p:cNvPr id="79" name="Прямая со стрелкой 78">
                  <a:extLst>
                    <a:ext uri="{FF2B5EF4-FFF2-40B4-BE49-F238E27FC236}">
                      <a16:creationId xmlns:a16="http://schemas.microsoft.com/office/drawing/2014/main" id="{54C818B6-1D22-43DB-A860-3431EE366BBB}"/>
                    </a:ext>
                  </a:extLst>
                </p:cNvPr>
                <p:cNvCxnSpPr/>
                <p:nvPr/>
              </p:nvCxnSpPr>
              <p:spPr>
                <a:xfrm>
                  <a:off x="53439" y="0"/>
                  <a:ext cx="0" cy="320354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  <a:headEnd type="triangle"/>
                  <a:tailEnd type="none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</p:cxnSp>
            <p:sp>
              <p:nvSpPr>
                <p:cNvPr id="80" name="Овал 79">
                  <a:extLst>
                    <a:ext uri="{FF2B5EF4-FFF2-40B4-BE49-F238E27FC236}">
                      <a16:creationId xmlns:a16="http://schemas.microsoft.com/office/drawing/2014/main" id="{1C65AD80-C07B-4EA5-BF0B-0189F33AB9AC}"/>
                    </a:ext>
                  </a:extLst>
                </p:cNvPr>
                <p:cNvSpPr/>
                <p:nvPr/>
              </p:nvSpPr>
              <p:spPr>
                <a:xfrm>
                  <a:off x="0" y="118737"/>
                  <a:ext cx="106878" cy="106878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80000">
                      <a:sysClr val="window" lastClr="FFFFFF">
                        <a:lumMod val="8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sp>
            <p:nvSpPr>
              <p:cNvPr id="69" name="Надпись 2">
                <a:extLst>
                  <a:ext uri="{FF2B5EF4-FFF2-40B4-BE49-F238E27FC236}">
                    <a16:creationId xmlns:a16="http://schemas.microsoft.com/office/drawing/2014/main" id="{CAD8EFA5-9A73-4834-9551-274E4482B5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972" y="893098"/>
                <a:ext cx="415298" cy="3204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SF</a:t>
                </a:r>
                <a:endParaRPr lang="ru-RU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0" name="Стрелка вправо 23">
                <a:extLst>
                  <a:ext uri="{FF2B5EF4-FFF2-40B4-BE49-F238E27FC236}">
                    <a16:creationId xmlns:a16="http://schemas.microsoft.com/office/drawing/2014/main" id="{42928653-0F4D-43E4-B56F-7E5606A8F44D}"/>
                  </a:ext>
                </a:extLst>
              </p:cNvPr>
              <p:cNvSpPr/>
              <p:nvPr/>
            </p:nvSpPr>
            <p:spPr>
              <a:xfrm>
                <a:off x="546265" y="665018"/>
                <a:ext cx="683030" cy="130628"/>
              </a:xfrm>
              <a:prstGeom prst="rightArrow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1" name="Прямоугольник 70">
                <a:extLst>
                  <a:ext uri="{FF2B5EF4-FFF2-40B4-BE49-F238E27FC236}">
                    <a16:creationId xmlns:a16="http://schemas.microsoft.com/office/drawing/2014/main" id="{433220DF-E143-4A15-B2F3-9B0A52295383}"/>
                  </a:ext>
                </a:extLst>
              </p:cNvPr>
              <p:cNvSpPr/>
              <p:nvPr/>
            </p:nvSpPr>
            <p:spPr>
              <a:xfrm>
                <a:off x="89065" y="647205"/>
                <a:ext cx="162560" cy="17145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72" name="Прямоугольник 71">
                <a:extLst>
                  <a:ext uri="{FF2B5EF4-FFF2-40B4-BE49-F238E27FC236}">
                    <a16:creationId xmlns:a16="http://schemas.microsoft.com/office/drawing/2014/main" id="{1A0E8774-B51E-4F5E-9C33-1085139455B4}"/>
                  </a:ext>
                </a:extLst>
              </p:cNvPr>
              <p:cNvSpPr/>
              <p:nvPr/>
            </p:nvSpPr>
            <p:spPr>
              <a:xfrm>
                <a:off x="1425039" y="647205"/>
                <a:ext cx="162560" cy="171450"/>
              </a:xfrm>
              <a:prstGeom prst="rect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73" name="Группа 72">
                <a:extLst>
                  <a:ext uri="{FF2B5EF4-FFF2-40B4-BE49-F238E27FC236}">
                    <a16:creationId xmlns:a16="http://schemas.microsoft.com/office/drawing/2014/main" id="{8155AA4F-76BA-4C81-9138-4BF8D5698DDB}"/>
                  </a:ext>
                </a:extLst>
              </p:cNvPr>
              <p:cNvGrpSpPr/>
              <p:nvPr/>
            </p:nvGrpSpPr>
            <p:grpSpPr>
              <a:xfrm>
                <a:off x="1122219" y="261257"/>
                <a:ext cx="106878" cy="320040"/>
                <a:chOff x="0" y="0"/>
                <a:chExt cx="106878" cy="320354"/>
              </a:xfrm>
            </p:grpSpPr>
            <p:cxnSp>
              <p:nvCxnSpPr>
                <p:cNvPr id="77" name="Прямая со стрелкой 76">
                  <a:extLst>
                    <a:ext uri="{FF2B5EF4-FFF2-40B4-BE49-F238E27FC236}">
                      <a16:creationId xmlns:a16="http://schemas.microsoft.com/office/drawing/2014/main" id="{F49D768C-7366-4023-86DD-8D91FC9ED612}"/>
                    </a:ext>
                  </a:extLst>
                </p:cNvPr>
                <p:cNvCxnSpPr/>
                <p:nvPr/>
              </p:nvCxnSpPr>
              <p:spPr>
                <a:xfrm>
                  <a:off x="53439" y="0"/>
                  <a:ext cx="0" cy="320354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  <a:headEnd type="triangle"/>
                  <a:tailEnd type="none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</p:cxnSp>
            <p:sp>
              <p:nvSpPr>
                <p:cNvPr id="78" name="Овал 77">
                  <a:extLst>
                    <a:ext uri="{FF2B5EF4-FFF2-40B4-BE49-F238E27FC236}">
                      <a16:creationId xmlns:a16="http://schemas.microsoft.com/office/drawing/2014/main" id="{5C6ECA20-D975-4255-AE85-D50CA38361A9}"/>
                    </a:ext>
                  </a:extLst>
                </p:cNvPr>
                <p:cNvSpPr/>
                <p:nvPr/>
              </p:nvSpPr>
              <p:spPr>
                <a:xfrm>
                  <a:off x="0" y="118737"/>
                  <a:ext cx="106878" cy="106878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80000">
                      <a:sysClr val="window" lastClr="FFFFFF">
                        <a:lumMod val="8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74" name="Группа 73">
                <a:extLst>
                  <a:ext uri="{FF2B5EF4-FFF2-40B4-BE49-F238E27FC236}">
                    <a16:creationId xmlns:a16="http://schemas.microsoft.com/office/drawing/2014/main" id="{0BC443F8-70C2-4D7F-9164-C8E582E16F8F}"/>
                  </a:ext>
                </a:extLst>
              </p:cNvPr>
              <p:cNvGrpSpPr/>
              <p:nvPr/>
            </p:nvGrpSpPr>
            <p:grpSpPr>
              <a:xfrm>
                <a:off x="1365663" y="267195"/>
                <a:ext cx="106878" cy="320040"/>
                <a:chOff x="0" y="0"/>
                <a:chExt cx="106878" cy="320354"/>
              </a:xfrm>
            </p:grpSpPr>
            <p:cxnSp>
              <p:nvCxnSpPr>
                <p:cNvPr id="75" name="Прямая со стрелкой 74">
                  <a:extLst>
                    <a:ext uri="{FF2B5EF4-FFF2-40B4-BE49-F238E27FC236}">
                      <a16:creationId xmlns:a16="http://schemas.microsoft.com/office/drawing/2014/main" id="{A4935D2A-5F25-49DC-B5C7-3C924C5587B2}"/>
                    </a:ext>
                  </a:extLst>
                </p:cNvPr>
                <p:cNvCxnSpPr/>
                <p:nvPr/>
              </p:nvCxnSpPr>
              <p:spPr>
                <a:xfrm>
                  <a:off x="53439" y="0"/>
                  <a:ext cx="0" cy="320354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  <a:headEnd type="triangle"/>
                  <a:tailEnd type="none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</p:cxnSp>
            <p:sp>
              <p:nvSpPr>
                <p:cNvPr id="76" name="Овал 75">
                  <a:extLst>
                    <a:ext uri="{FF2B5EF4-FFF2-40B4-BE49-F238E27FC236}">
                      <a16:creationId xmlns:a16="http://schemas.microsoft.com/office/drawing/2014/main" id="{256EEBC0-751B-44C0-AE67-6E05FE23954A}"/>
                    </a:ext>
                  </a:extLst>
                </p:cNvPr>
                <p:cNvSpPr/>
                <p:nvPr/>
              </p:nvSpPr>
              <p:spPr>
                <a:xfrm>
                  <a:off x="0" y="118737"/>
                  <a:ext cx="106878" cy="106878"/>
                </a:xfrm>
                <a:prstGeom prst="ellipse">
                  <a:avLst/>
                </a:prstGeom>
                <a:gradFill rotWithShape="1">
                  <a:gsLst>
                    <a:gs pos="0">
                      <a:sysClr val="window" lastClr="FFFFFF">
                        <a:lumMod val="85000"/>
                      </a:sysClr>
                    </a:gs>
                    <a:gs pos="80000">
                      <a:sysClr val="window" lastClr="FFFFFF">
                        <a:lumMod val="85000"/>
                      </a:sysClr>
                    </a:gs>
                    <a:gs pos="100000">
                      <a:sysClr val="window" lastClr="FFFFFF">
                        <a:lumMod val="85000"/>
                      </a:sysClr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</p:grpSp>
        <p:sp>
          <p:nvSpPr>
            <p:cNvPr id="61" name="Надпись 2">
              <a:extLst>
                <a:ext uri="{FF2B5EF4-FFF2-40B4-BE49-F238E27FC236}">
                  <a16:creationId xmlns:a16="http://schemas.microsoft.com/office/drawing/2014/main" id="{4C1FA032-CAFC-4DC8-AABA-6D699656E5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663" y="581891"/>
              <a:ext cx="320040" cy="32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Надпись 2">
              <a:extLst>
                <a:ext uri="{FF2B5EF4-FFF2-40B4-BE49-F238E27FC236}">
                  <a16:creationId xmlns:a16="http://schemas.microsoft.com/office/drawing/2014/main" id="{E49EC76D-322D-46C2-9850-7F7C632191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751" y="581891"/>
              <a:ext cx="415290" cy="32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400" b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7" name="Group 366">
            <a:extLst>
              <a:ext uri="{FF2B5EF4-FFF2-40B4-BE49-F238E27FC236}">
                <a16:creationId xmlns:a16="http://schemas.microsoft.com/office/drawing/2014/main" id="{F831EC6A-30C2-41BE-86ED-0B815CDBC2E4}"/>
              </a:ext>
            </a:extLst>
          </p:cNvPr>
          <p:cNvGrpSpPr/>
          <p:nvPr/>
        </p:nvGrpSpPr>
        <p:grpSpPr>
          <a:xfrm>
            <a:off x="4544886" y="2287108"/>
            <a:ext cx="3915546" cy="3014100"/>
            <a:chOff x="1" y="0"/>
            <a:chExt cx="1674685" cy="1191259"/>
          </a:xfrm>
        </p:grpSpPr>
        <p:grpSp>
          <p:nvGrpSpPr>
            <p:cNvPr id="88" name="Группа 87">
              <a:extLst>
                <a:ext uri="{FF2B5EF4-FFF2-40B4-BE49-F238E27FC236}">
                  <a16:creationId xmlns:a16="http://schemas.microsoft.com/office/drawing/2014/main" id="{1062D4B4-AA4D-45D8-AB56-015D2EBBA431}"/>
                </a:ext>
              </a:extLst>
            </p:cNvPr>
            <p:cNvGrpSpPr/>
            <p:nvPr/>
          </p:nvGrpSpPr>
          <p:grpSpPr>
            <a:xfrm>
              <a:off x="1" y="0"/>
              <a:ext cx="1674685" cy="1191259"/>
              <a:chOff x="1" y="0"/>
              <a:chExt cx="1674685" cy="1191799"/>
            </a:xfrm>
          </p:grpSpPr>
          <p:sp>
            <p:nvSpPr>
              <p:cNvPr id="90" name="Надпись 2">
                <a:extLst>
                  <a:ext uri="{FF2B5EF4-FFF2-40B4-BE49-F238E27FC236}">
                    <a16:creationId xmlns:a16="http://schemas.microsoft.com/office/drawing/2014/main" id="{BD1A3D78-9AEA-4833-B35C-C32FF5D931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753" y="871759"/>
                <a:ext cx="414655" cy="320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SF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91" name="Группа 90">
                <a:extLst>
                  <a:ext uri="{FF2B5EF4-FFF2-40B4-BE49-F238E27FC236}">
                    <a16:creationId xmlns:a16="http://schemas.microsoft.com/office/drawing/2014/main" id="{446F4785-F7F6-469F-A88D-BE875ECFEDBD}"/>
                  </a:ext>
                </a:extLst>
              </p:cNvPr>
              <p:cNvGrpSpPr/>
              <p:nvPr/>
            </p:nvGrpSpPr>
            <p:grpSpPr>
              <a:xfrm>
                <a:off x="1" y="0"/>
                <a:ext cx="1674685" cy="1134110"/>
                <a:chOff x="0" y="0"/>
                <a:chExt cx="1675098" cy="1134310"/>
              </a:xfrm>
            </p:grpSpPr>
            <p:grpSp>
              <p:nvGrpSpPr>
                <p:cNvPr id="95" name="Группа 94">
                  <a:extLst>
                    <a:ext uri="{FF2B5EF4-FFF2-40B4-BE49-F238E27FC236}">
                      <a16:creationId xmlns:a16="http://schemas.microsoft.com/office/drawing/2014/main" id="{79683F98-17DC-4AFF-A85F-ED9AFB1C7B1A}"/>
                    </a:ext>
                  </a:extLst>
                </p:cNvPr>
                <p:cNvGrpSpPr/>
                <p:nvPr/>
              </p:nvGrpSpPr>
              <p:grpSpPr>
                <a:xfrm>
                  <a:off x="274794" y="37902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7" name="Прямая со стрелкой 126">
                    <a:extLst>
                      <a:ext uri="{FF2B5EF4-FFF2-40B4-BE49-F238E27FC236}">
                        <a16:creationId xmlns:a16="http://schemas.microsoft.com/office/drawing/2014/main" id="{8657049C-748F-4C90-9E62-E307C469236F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8" name="Овал 127">
                    <a:extLst>
                      <a:ext uri="{FF2B5EF4-FFF2-40B4-BE49-F238E27FC236}">
                        <a16:creationId xmlns:a16="http://schemas.microsoft.com/office/drawing/2014/main" id="{9591EE4B-1920-49DA-8352-F5C7A7DFE3C8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6" name="Группа 95">
                  <a:extLst>
                    <a:ext uri="{FF2B5EF4-FFF2-40B4-BE49-F238E27FC236}">
                      <a16:creationId xmlns:a16="http://schemas.microsoft.com/office/drawing/2014/main" id="{EB9245DB-C08D-48CD-AC33-0D1615911B48}"/>
                    </a:ext>
                  </a:extLst>
                </p:cNvPr>
                <p:cNvGrpSpPr/>
                <p:nvPr/>
              </p:nvGrpSpPr>
              <p:grpSpPr>
                <a:xfrm>
                  <a:off x="23689" y="33165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5" name="Прямая со стрелкой 124">
                    <a:extLst>
                      <a:ext uri="{FF2B5EF4-FFF2-40B4-BE49-F238E27FC236}">
                        <a16:creationId xmlns:a16="http://schemas.microsoft.com/office/drawing/2014/main" id="{DBE8C7F6-A0EA-4E8C-89B1-1F8870140E88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6" name="Овал 125">
                    <a:extLst>
                      <a:ext uri="{FF2B5EF4-FFF2-40B4-BE49-F238E27FC236}">
                        <a16:creationId xmlns:a16="http://schemas.microsoft.com/office/drawing/2014/main" id="{132496ED-0269-444F-A710-8118D4ED5735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7" name="Группа 96">
                  <a:extLst>
                    <a:ext uri="{FF2B5EF4-FFF2-40B4-BE49-F238E27FC236}">
                      <a16:creationId xmlns:a16="http://schemas.microsoft.com/office/drawing/2014/main" id="{E66DE824-6B3C-422F-9AA6-BC8EAF916450}"/>
                    </a:ext>
                  </a:extLst>
                </p:cNvPr>
                <p:cNvGrpSpPr/>
                <p:nvPr/>
              </p:nvGrpSpPr>
              <p:grpSpPr>
                <a:xfrm>
                  <a:off x="1388183" y="810168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3" name="Прямая со стрелкой 122">
                    <a:extLst>
                      <a:ext uri="{FF2B5EF4-FFF2-40B4-BE49-F238E27FC236}">
                        <a16:creationId xmlns:a16="http://schemas.microsoft.com/office/drawing/2014/main" id="{1614F50A-C702-4FCB-BADC-1D64D45F2C89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4" name="Овал 123">
                    <a:extLst>
                      <a:ext uri="{FF2B5EF4-FFF2-40B4-BE49-F238E27FC236}">
                        <a16:creationId xmlns:a16="http://schemas.microsoft.com/office/drawing/2014/main" id="{F63F86B2-CA75-4478-AA52-3FE58E047D99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8" name="Группа 97">
                  <a:extLst>
                    <a:ext uri="{FF2B5EF4-FFF2-40B4-BE49-F238E27FC236}">
                      <a16:creationId xmlns:a16="http://schemas.microsoft.com/office/drawing/2014/main" id="{1B53FAA9-710C-4B11-9AEC-B17B8BBEEE3A}"/>
                    </a:ext>
                  </a:extLst>
                </p:cNvPr>
                <p:cNvGrpSpPr/>
                <p:nvPr/>
              </p:nvGrpSpPr>
              <p:grpSpPr>
                <a:xfrm>
                  <a:off x="402715" y="9475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1" name="Прямая со стрелкой 120">
                    <a:extLst>
                      <a:ext uri="{FF2B5EF4-FFF2-40B4-BE49-F238E27FC236}">
                        <a16:creationId xmlns:a16="http://schemas.microsoft.com/office/drawing/2014/main" id="{300AC184-EBE8-487A-A46B-F23012620E6A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2" name="Овал 121">
                    <a:extLst>
                      <a:ext uri="{FF2B5EF4-FFF2-40B4-BE49-F238E27FC236}">
                        <a16:creationId xmlns:a16="http://schemas.microsoft.com/office/drawing/2014/main" id="{A354A8C4-7371-49C9-9584-0EDFA6C61AC2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9" name="Группа 98">
                  <a:extLst>
                    <a:ext uri="{FF2B5EF4-FFF2-40B4-BE49-F238E27FC236}">
                      <a16:creationId xmlns:a16="http://schemas.microsoft.com/office/drawing/2014/main" id="{D2D34E47-EA40-4DB3-A39D-7F8A86E75F02}"/>
                    </a:ext>
                  </a:extLst>
                </p:cNvPr>
                <p:cNvGrpSpPr/>
                <p:nvPr/>
              </p:nvGrpSpPr>
              <p:grpSpPr>
                <a:xfrm>
                  <a:off x="151611" y="18951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9" name="Прямая со стрелкой 118">
                    <a:extLst>
                      <a:ext uri="{FF2B5EF4-FFF2-40B4-BE49-F238E27FC236}">
                        <a16:creationId xmlns:a16="http://schemas.microsoft.com/office/drawing/2014/main" id="{A412F81E-DAFE-4D41-A4BE-CD4BD58FFBBA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0" name="Овал 119">
                    <a:extLst>
                      <a:ext uri="{FF2B5EF4-FFF2-40B4-BE49-F238E27FC236}">
                        <a16:creationId xmlns:a16="http://schemas.microsoft.com/office/drawing/2014/main" id="{C96943A1-0580-465A-958D-D082DD10D806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0" name="Прямоугольник 99">
                  <a:extLst>
                    <a:ext uri="{FF2B5EF4-FFF2-40B4-BE49-F238E27FC236}">
                      <a16:creationId xmlns:a16="http://schemas.microsoft.com/office/drawing/2014/main" id="{35E3C4C2-5ED2-451D-9880-54F942AE6F43}"/>
                    </a:ext>
                  </a:extLst>
                </p:cNvPr>
                <p:cNvSpPr/>
                <p:nvPr/>
              </p:nvSpPr>
              <p:spPr>
                <a:xfrm rot="1883844">
                  <a:off x="530636" y="630130"/>
                  <a:ext cx="836930" cy="230505"/>
                </a:xfrm>
                <a:prstGeom prst="rect">
                  <a:avLst/>
                </a:prstGeom>
                <a:solidFill>
                  <a:sysClr val="windowText" lastClr="000000">
                    <a:lumMod val="65000"/>
                    <a:lumOff val="35000"/>
                  </a:sysClr>
                </a:solidFill>
                <a:ln w="25400" cap="flat" cmpd="sng" algn="ctr">
                  <a:solidFill>
                    <a:sysClr val="windowText" lastClr="000000">
                      <a:shade val="50000"/>
                    </a:sys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1" name="Прямоугольник 100">
                  <a:extLst>
                    <a:ext uri="{FF2B5EF4-FFF2-40B4-BE49-F238E27FC236}">
                      <a16:creationId xmlns:a16="http://schemas.microsoft.com/office/drawing/2014/main" id="{93C73EB7-7AD1-48F2-BCFD-AEC94109C4F5}"/>
                    </a:ext>
                  </a:extLst>
                </p:cNvPr>
                <p:cNvSpPr/>
                <p:nvPr/>
              </p:nvSpPr>
              <p:spPr>
                <a:xfrm rot="20031986">
                  <a:off x="554326" y="227415"/>
                  <a:ext cx="836930" cy="230505"/>
                </a:xfrm>
                <a:prstGeom prst="rect">
                  <a:avLst/>
                </a:prstGeom>
                <a:solidFill>
                  <a:sysClr val="windowText" lastClr="000000">
                    <a:lumMod val="65000"/>
                    <a:lumOff val="35000"/>
                  </a:sysClr>
                </a:solidFill>
                <a:ln w="25400" cap="flat" cmpd="sng" algn="ctr">
                  <a:solidFill>
                    <a:sysClr val="windowText" lastClr="000000">
                      <a:shade val="50000"/>
                    </a:sys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2" name="Прямоугольник 101">
                  <a:extLst>
                    <a:ext uri="{FF2B5EF4-FFF2-40B4-BE49-F238E27FC236}">
                      <a16:creationId xmlns:a16="http://schemas.microsoft.com/office/drawing/2014/main" id="{592308CA-F27A-4172-A5CD-4BF297529273}"/>
                    </a:ext>
                  </a:extLst>
                </p:cNvPr>
                <p:cNvSpPr/>
                <p:nvPr/>
              </p:nvSpPr>
              <p:spPr>
                <a:xfrm>
                  <a:off x="0" y="412190"/>
                  <a:ext cx="837211" cy="231124"/>
                </a:xfrm>
                <a:prstGeom prst="rect">
                  <a:avLst/>
                </a:prstGeom>
                <a:solidFill>
                  <a:sysClr val="windowText" lastClr="000000">
                    <a:lumMod val="65000"/>
                    <a:lumOff val="3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cxnSp>
              <p:nvCxnSpPr>
                <p:cNvPr id="103" name="Прямая соединительная линия 102">
                  <a:extLst>
                    <a:ext uri="{FF2B5EF4-FFF2-40B4-BE49-F238E27FC236}">
                      <a16:creationId xmlns:a16="http://schemas.microsoft.com/office/drawing/2014/main" id="{B9ECE7B3-51C4-49CA-AFAA-692B87200C91}"/>
                    </a:ext>
                  </a:extLst>
                </p:cNvPr>
                <p:cNvCxnSpPr/>
                <p:nvPr/>
              </p:nvCxnSpPr>
              <p:spPr>
                <a:xfrm>
                  <a:off x="0" y="649082"/>
                  <a:ext cx="58420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104" name="Прямая соединительная линия 103">
                  <a:extLst>
                    <a:ext uri="{FF2B5EF4-FFF2-40B4-BE49-F238E27FC236}">
                      <a16:creationId xmlns:a16="http://schemas.microsoft.com/office/drawing/2014/main" id="{E1B9DB53-D432-48E2-9347-CBFF6F36FEAC}"/>
                    </a:ext>
                  </a:extLst>
                </p:cNvPr>
                <p:cNvCxnSpPr/>
                <p:nvPr/>
              </p:nvCxnSpPr>
              <p:spPr>
                <a:xfrm>
                  <a:off x="14214" y="397977"/>
                  <a:ext cx="0" cy="244718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105" name="Прямоугольник 104">
                  <a:extLst>
                    <a:ext uri="{FF2B5EF4-FFF2-40B4-BE49-F238E27FC236}">
                      <a16:creationId xmlns:a16="http://schemas.microsoft.com/office/drawing/2014/main" id="{DFCB5A82-A777-4940-8119-EAED41B867C5}"/>
                    </a:ext>
                  </a:extLst>
                </p:cNvPr>
                <p:cNvSpPr/>
                <p:nvPr/>
              </p:nvSpPr>
              <p:spPr>
                <a:xfrm rot="2018166">
                  <a:off x="853291" y="531758"/>
                  <a:ext cx="146685" cy="408984"/>
                </a:xfrm>
                <a:prstGeom prst="rect">
                  <a:avLst/>
                </a:prstGeom>
                <a:pattFill prst="wdUpDiag">
                  <a:fgClr>
                    <a:sysClr val="windowText" lastClr="000000"/>
                  </a:fgClr>
                  <a:bgClr>
                    <a:sysClr val="window" lastClr="FFFFFF"/>
                  </a:bgClr>
                </a:pattFill>
                <a:ln w="952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6" name="Прямоугольник 105">
                  <a:extLst>
                    <a:ext uri="{FF2B5EF4-FFF2-40B4-BE49-F238E27FC236}">
                      <a16:creationId xmlns:a16="http://schemas.microsoft.com/office/drawing/2014/main" id="{9EB793B3-2188-4F3C-A201-E56B16BDA622}"/>
                    </a:ext>
                  </a:extLst>
                </p:cNvPr>
                <p:cNvSpPr/>
                <p:nvPr/>
              </p:nvSpPr>
              <p:spPr>
                <a:xfrm>
                  <a:off x="99494" y="435880"/>
                  <a:ext cx="161925" cy="170815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7" name="Прямоугольник 106">
                  <a:extLst>
                    <a:ext uri="{FF2B5EF4-FFF2-40B4-BE49-F238E27FC236}">
                      <a16:creationId xmlns:a16="http://schemas.microsoft.com/office/drawing/2014/main" id="{F67BB2E4-3DC1-4FE9-8D5D-4B9731C1F825}"/>
                    </a:ext>
                  </a:extLst>
                </p:cNvPr>
                <p:cNvSpPr/>
                <p:nvPr/>
              </p:nvSpPr>
              <p:spPr>
                <a:xfrm rot="1971019">
                  <a:off x="1089700" y="791216"/>
                  <a:ext cx="161925" cy="170815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8" name="Прямоугольник 107">
                  <a:extLst>
                    <a:ext uri="{FF2B5EF4-FFF2-40B4-BE49-F238E27FC236}">
                      <a16:creationId xmlns:a16="http://schemas.microsoft.com/office/drawing/2014/main" id="{03F36593-DD40-4FF4-AF04-684863C9157D}"/>
                    </a:ext>
                  </a:extLst>
                </p:cNvPr>
                <p:cNvSpPr/>
                <p:nvPr/>
              </p:nvSpPr>
              <p:spPr>
                <a:xfrm rot="20075200">
                  <a:off x="1127602" y="137397"/>
                  <a:ext cx="161925" cy="170815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cxnSp>
              <p:nvCxnSpPr>
                <p:cNvPr id="109" name="Прямая соединительная линия 108">
                  <a:extLst>
                    <a:ext uri="{FF2B5EF4-FFF2-40B4-BE49-F238E27FC236}">
                      <a16:creationId xmlns:a16="http://schemas.microsoft.com/office/drawing/2014/main" id="{AF132EFF-1153-46B3-806C-9A77A7677D89}"/>
                    </a:ext>
                  </a:extLst>
                </p:cNvPr>
                <p:cNvCxnSpPr/>
                <p:nvPr/>
              </p:nvCxnSpPr>
              <p:spPr>
                <a:xfrm>
                  <a:off x="0" y="397977"/>
                  <a:ext cx="60706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grpSp>
              <p:nvGrpSpPr>
                <p:cNvPr id="110" name="Группа 109">
                  <a:extLst>
                    <a:ext uri="{FF2B5EF4-FFF2-40B4-BE49-F238E27FC236}">
                      <a16:creationId xmlns:a16="http://schemas.microsoft.com/office/drawing/2014/main" id="{5E651F2C-C987-4C40-8A82-8C13D78766BB}"/>
                    </a:ext>
                  </a:extLst>
                </p:cNvPr>
                <p:cNvGrpSpPr/>
                <p:nvPr/>
              </p:nvGrpSpPr>
              <p:grpSpPr>
                <a:xfrm>
                  <a:off x="1516104" y="814905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7" name="Прямая со стрелкой 116">
                    <a:extLst>
                      <a:ext uri="{FF2B5EF4-FFF2-40B4-BE49-F238E27FC236}">
                        <a16:creationId xmlns:a16="http://schemas.microsoft.com/office/drawing/2014/main" id="{6D7EABD2-183F-4772-9955-6869F8C14567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18" name="Овал 117">
                    <a:extLst>
                      <a:ext uri="{FF2B5EF4-FFF2-40B4-BE49-F238E27FC236}">
                        <a16:creationId xmlns:a16="http://schemas.microsoft.com/office/drawing/2014/main" id="{1CB5F64F-F88C-4B8C-A698-4DD1FBD773CB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1" name="Группа 110">
                  <a:extLst>
                    <a:ext uri="{FF2B5EF4-FFF2-40B4-BE49-F238E27FC236}">
                      <a16:creationId xmlns:a16="http://schemas.microsoft.com/office/drawing/2014/main" id="{11C57ECA-B842-4578-9CBE-18D40F952AEC}"/>
                    </a:ext>
                  </a:extLst>
                </p:cNvPr>
                <p:cNvGrpSpPr/>
                <p:nvPr/>
              </p:nvGrpSpPr>
              <p:grpSpPr>
                <a:xfrm>
                  <a:off x="1568220" y="0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5" name="Прямая со стрелкой 114">
                    <a:extLst>
                      <a:ext uri="{FF2B5EF4-FFF2-40B4-BE49-F238E27FC236}">
                        <a16:creationId xmlns:a16="http://schemas.microsoft.com/office/drawing/2014/main" id="{F624BCB9-D897-4AC7-9BA7-5D43829299E8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16" name="Овал 115">
                    <a:extLst>
                      <a:ext uri="{FF2B5EF4-FFF2-40B4-BE49-F238E27FC236}">
                        <a16:creationId xmlns:a16="http://schemas.microsoft.com/office/drawing/2014/main" id="{CE914AEC-FE1F-424C-B16E-E8D4741402F8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BE2E7167-E2F5-41AB-BEA3-57AC5E64A403}"/>
                    </a:ext>
                  </a:extLst>
                </p:cNvPr>
                <p:cNvGrpSpPr/>
                <p:nvPr/>
              </p:nvGrpSpPr>
              <p:grpSpPr>
                <a:xfrm>
                  <a:off x="1445036" y="0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3" name="Прямая со стрелкой 112">
                    <a:extLst>
                      <a:ext uri="{FF2B5EF4-FFF2-40B4-BE49-F238E27FC236}">
                        <a16:creationId xmlns:a16="http://schemas.microsoft.com/office/drawing/2014/main" id="{6BBC6EC4-0808-4759-9F67-1C8556524366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14" name="Овал 113">
                    <a:extLst>
                      <a:ext uri="{FF2B5EF4-FFF2-40B4-BE49-F238E27FC236}">
                        <a16:creationId xmlns:a16="http://schemas.microsoft.com/office/drawing/2014/main" id="{476522D0-8549-4293-8659-7D3BD9447C6D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92" name="Надпись 2">
                <a:extLst>
                  <a:ext uri="{FF2B5EF4-FFF2-40B4-BE49-F238E27FC236}">
                    <a16:creationId xmlns:a16="http://schemas.microsoft.com/office/drawing/2014/main" id="{97ABE494-4759-4F90-BBA7-7761383C7B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03" y="364812"/>
                <a:ext cx="414655" cy="319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3" name="Надпись 2">
                <a:extLst>
                  <a:ext uri="{FF2B5EF4-FFF2-40B4-BE49-F238E27FC236}">
                    <a16:creationId xmlns:a16="http://schemas.microsoft.com/office/drawing/2014/main" id="{B5AA6CE4-BF63-4EE4-A8D9-C8D6A9C21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7584" y="715411"/>
                <a:ext cx="319405" cy="319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4" name="Надпись 2">
                <a:extLst>
                  <a:ext uri="{FF2B5EF4-FFF2-40B4-BE49-F238E27FC236}">
                    <a16:creationId xmlns:a16="http://schemas.microsoft.com/office/drawing/2014/main" id="{811D141D-C6F8-4ED9-8256-757CE8A33E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0748" y="69214"/>
                <a:ext cx="319405" cy="319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89" name="Isosceles Triangle 365">
              <a:extLst>
                <a:ext uri="{FF2B5EF4-FFF2-40B4-BE49-F238E27FC236}">
                  <a16:creationId xmlns:a16="http://schemas.microsoft.com/office/drawing/2014/main" id="{B087DB9C-EA81-43BD-9348-CA9140F7C91C}"/>
                </a:ext>
              </a:extLst>
            </p:cNvPr>
            <p:cNvSpPr/>
            <p:nvPr/>
          </p:nvSpPr>
          <p:spPr>
            <a:xfrm rot="5658287">
              <a:off x="591845" y="399494"/>
              <a:ext cx="246499" cy="265183"/>
            </a:xfrm>
            <a:prstGeom prst="triangle">
              <a:avLst>
                <a:gd name="adj" fmla="val 45976"/>
              </a:avLst>
            </a:prstGeom>
            <a:pattFill prst="pct9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03339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" name="Text Box 4">
            <a:extLst>
              <a:ext uri="{FF2B5EF4-FFF2-40B4-BE49-F238E27FC236}">
                <a16:creationId xmlns:a16="http://schemas.microsoft.com/office/drawing/2014/main" id="{D2C5B62A-94F3-4CF1-B7E7-15A090BED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091" y="290152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SPIN  Pumping  with  A  spin  filter</a:t>
            </a:r>
          </a:p>
        </p:txBody>
      </p:sp>
      <p:grpSp>
        <p:nvGrpSpPr>
          <p:cNvPr id="87" name="Group 366">
            <a:extLst>
              <a:ext uri="{FF2B5EF4-FFF2-40B4-BE49-F238E27FC236}">
                <a16:creationId xmlns:a16="http://schemas.microsoft.com/office/drawing/2014/main" id="{F831EC6A-30C2-41BE-86ED-0B815CDBC2E4}"/>
              </a:ext>
            </a:extLst>
          </p:cNvPr>
          <p:cNvGrpSpPr/>
          <p:nvPr/>
        </p:nvGrpSpPr>
        <p:grpSpPr>
          <a:xfrm>
            <a:off x="366246" y="1698566"/>
            <a:ext cx="3915546" cy="3014100"/>
            <a:chOff x="1" y="0"/>
            <a:chExt cx="1674685" cy="1191259"/>
          </a:xfrm>
        </p:grpSpPr>
        <p:grpSp>
          <p:nvGrpSpPr>
            <p:cNvPr id="88" name="Группа 87">
              <a:extLst>
                <a:ext uri="{FF2B5EF4-FFF2-40B4-BE49-F238E27FC236}">
                  <a16:creationId xmlns:a16="http://schemas.microsoft.com/office/drawing/2014/main" id="{1062D4B4-AA4D-45D8-AB56-015D2EBBA431}"/>
                </a:ext>
              </a:extLst>
            </p:cNvPr>
            <p:cNvGrpSpPr/>
            <p:nvPr/>
          </p:nvGrpSpPr>
          <p:grpSpPr>
            <a:xfrm>
              <a:off x="1" y="0"/>
              <a:ext cx="1674685" cy="1191259"/>
              <a:chOff x="1" y="0"/>
              <a:chExt cx="1674685" cy="1191799"/>
            </a:xfrm>
          </p:grpSpPr>
          <p:sp>
            <p:nvSpPr>
              <p:cNvPr id="90" name="Надпись 2">
                <a:extLst>
                  <a:ext uri="{FF2B5EF4-FFF2-40B4-BE49-F238E27FC236}">
                    <a16:creationId xmlns:a16="http://schemas.microsoft.com/office/drawing/2014/main" id="{BD1A3D78-9AEA-4833-B35C-C32FF5D931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2753" y="871759"/>
                <a:ext cx="414655" cy="320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SF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pSp>
            <p:nvGrpSpPr>
              <p:cNvPr id="91" name="Группа 90">
                <a:extLst>
                  <a:ext uri="{FF2B5EF4-FFF2-40B4-BE49-F238E27FC236}">
                    <a16:creationId xmlns:a16="http://schemas.microsoft.com/office/drawing/2014/main" id="{446F4785-F7F6-469F-A88D-BE875ECFEDBD}"/>
                  </a:ext>
                </a:extLst>
              </p:cNvPr>
              <p:cNvGrpSpPr/>
              <p:nvPr/>
            </p:nvGrpSpPr>
            <p:grpSpPr>
              <a:xfrm>
                <a:off x="1" y="0"/>
                <a:ext cx="1674685" cy="1134110"/>
                <a:chOff x="0" y="0"/>
                <a:chExt cx="1675098" cy="1134310"/>
              </a:xfrm>
            </p:grpSpPr>
            <p:grpSp>
              <p:nvGrpSpPr>
                <p:cNvPr id="95" name="Группа 94">
                  <a:extLst>
                    <a:ext uri="{FF2B5EF4-FFF2-40B4-BE49-F238E27FC236}">
                      <a16:creationId xmlns:a16="http://schemas.microsoft.com/office/drawing/2014/main" id="{79683F98-17DC-4AFF-A85F-ED9AFB1C7B1A}"/>
                    </a:ext>
                  </a:extLst>
                </p:cNvPr>
                <p:cNvGrpSpPr/>
                <p:nvPr/>
              </p:nvGrpSpPr>
              <p:grpSpPr>
                <a:xfrm>
                  <a:off x="274794" y="37902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7" name="Прямая со стрелкой 126">
                    <a:extLst>
                      <a:ext uri="{FF2B5EF4-FFF2-40B4-BE49-F238E27FC236}">
                        <a16:creationId xmlns:a16="http://schemas.microsoft.com/office/drawing/2014/main" id="{8657049C-748F-4C90-9E62-E307C469236F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8" name="Овал 127">
                    <a:extLst>
                      <a:ext uri="{FF2B5EF4-FFF2-40B4-BE49-F238E27FC236}">
                        <a16:creationId xmlns:a16="http://schemas.microsoft.com/office/drawing/2014/main" id="{9591EE4B-1920-49DA-8352-F5C7A7DFE3C8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6" name="Группа 95">
                  <a:extLst>
                    <a:ext uri="{FF2B5EF4-FFF2-40B4-BE49-F238E27FC236}">
                      <a16:creationId xmlns:a16="http://schemas.microsoft.com/office/drawing/2014/main" id="{EB9245DB-C08D-48CD-AC33-0D1615911B48}"/>
                    </a:ext>
                  </a:extLst>
                </p:cNvPr>
                <p:cNvGrpSpPr/>
                <p:nvPr/>
              </p:nvGrpSpPr>
              <p:grpSpPr>
                <a:xfrm>
                  <a:off x="23689" y="33165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5" name="Прямая со стрелкой 124">
                    <a:extLst>
                      <a:ext uri="{FF2B5EF4-FFF2-40B4-BE49-F238E27FC236}">
                        <a16:creationId xmlns:a16="http://schemas.microsoft.com/office/drawing/2014/main" id="{DBE8C7F6-A0EA-4E8C-89B1-1F8870140E88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6" name="Овал 125">
                    <a:extLst>
                      <a:ext uri="{FF2B5EF4-FFF2-40B4-BE49-F238E27FC236}">
                        <a16:creationId xmlns:a16="http://schemas.microsoft.com/office/drawing/2014/main" id="{132496ED-0269-444F-A710-8118D4ED5735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7" name="Группа 96">
                  <a:extLst>
                    <a:ext uri="{FF2B5EF4-FFF2-40B4-BE49-F238E27FC236}">
                      <a16:creationId xmlns:a16="http://schemas.microsoft.com/office/drawing/2014/main" id="{E66DE824-6B3C-422F-9AA6-BC8EAF916450}"/>
                    </a:ext>
                  </a:extLst>
                </p:cNvPr>
                <p:cNvGrpSpPr/>
                <p:nvPr/>
              </p:nvGrpSpPr>
              <p:grpSpPr>
                <a:xfrm>
                  <a:off x="1388183" y="810168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3" name="Прямая со стрелкой 122">
                    <a:extLst>
                      <a:ext uri="{FF2B5EF4-FFF2-40B4-BE49-F238E27FC236}">
                        <a16:creationId xmlns:a16="http://schemas.microsoft.com/office/drawing/2014/main" id="{1614F50A-C702-4FCB-BADC-1D64D45F2C89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4" name="Овал 123">
                    <a:extLst>
                      <a:ext uri="{FF2B5EF4-FFF2-40B4-BE49-F238E27FC236}">
                        <a16:creationId xmlns:a16="http://schemas.microsoft.com/office/drawing/2014/main" id="{F63F86B2-CA75-4478-AA52-3FE58E047D99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8" name="Группа 97">
                  <a:extLst>
                    <a:ext uri="{FF2B5EF4-FFF2-40B4-BE49-F238E27FC236}">
                      <a16:creationId xmlns:a16="http://schemas.microsoft.com/office/drawing/2014/main" id="{1B53FAA9-710C-4B11-9AEC-B17B8BBEEE3A}"/>
                    </a:ext>
                  </a:extLst>
                </p:cNvPr>
                <p:cNvGrpSpPr/>
                <p:nvPr/>
              </p:nvGrpSpPr>
              <p:grpSpPr>
                <a:xfrm>
                  <a:off x="402715" y="9475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21" name="Прямая со стрелкой 120">
                    <a:extLst>
                      <a:ext uri="{FF2B5EF4-FFF2-40B4-BE49-F238E27FC236}">
                        <a16:creationId xmlns:a16="http://schemas.microsoft.com/office/drawing/2014/main" id="{300AC184-EBE8-487A-A46B-F23012620E6A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2" name="Овал 121">
                    <a:extLst>
                      <a:ext uri="{FF2B5EF4-FFF2-40B4-BE49-F238E27FC236}">
                        <a16:creationId xmlns:a16="http://schemas.microsoft.com/office/drawing/2014/main" id="{A354A8C4-7371-49C9-9584-0EDFA6C61AC2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9" name="Группа 98">
                  <a:extLst>
                    <a:ext uri="{FF2B5EF4-FFF2-40B4-BE49-F238E27FC236}">
                      <a16:creationId xmlns:a16="http://schemas.microsoft.com/office/drawing/2014/main" id="{D2D34E47-EA40-4DB3-A39D-7F8A86E75F02}"/>
                    </a:ext>
                  </a:extLst>
                </p:cNvPr>
                <p:cNvGrpSpPr/>
                <p:nvPr/>
              </p:nvGrpSpPr>
              <p:grpSpPr>
                <a:xfrm>
                  <a:off x="151611" y="18951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9" name="Прямая со стрелкой 118">
                    <a:extLst>
                      <a:ext uri="{FF2B5EF4-FFF2-40B4-BE49-F238E27FC236}">
                        <a16:creationId xmlns:a16="http://schemas.microsoft.com/office/drawing/2014/main" id="{A412F81E-DAFE-4D41-A4BE-CD4BD58FFBBA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20" name="Овал 119">
                    <a:extLst>
                      <a:ext uri="{FF2B5EF4-FFF2-40B4-BE49-F238E27FC236}">
                        <a16:creationId xmlns:a16="http://schemas.microsoft.com/office/drawing/2014/main" id="{C96943A1-0580-465A-958D-D082DD10D806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sp>
              <p:nvSpPr>
                <p:cNvPr id="100" name="Прямоугольник 99">
                  <a:extLst>
                    <a:ext uri="{FF2B5EF4-FFF2-40B4-BE49-F238E27FC236}">
                      <a16:creationId xmlns:a16="http://schemas.microsoft.com/office/drawing/2014/main" id="{35E3C4C2-5ED2-451D-9880-54F942AE6F43}"/>
                    </a:ext>
                  </a:extLst>
                </p:cNvPr>
                <p:cNvSpPr/>
                <p:nvPr/>
              </p:nvSpPr>
              <p:spPr>
                <a:xfrm rot="1883844">
                  <a:off x="530636" y="630130"/>
                  <a:ext cx="836930" cy="230505"/>
                </a:xfrm>
                <a:prstGeom prst="rect">
                  <a:avLst/>
                </a:prstGeom>
                <a:solidFill>
                  <a:sysClr val="windowText" lastClr="000000">
                    <a:lumMod val="65000"/>
                    <a:lumOff val="35000"/>
                  </a:sysClr>
                </a:solidFill>
                <a:ln w="25400" cap="flat" cmpd="sng" algn="ctr">
                  <a:solidFill>
                    <a:sysClr val="windowText" lastClr="000000">
                      <a:shade val="50000"/>
                    </a:sys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1" name="Прямоугольник 100">
                  <a:extLst>
                    <a:ext uri="{FF2B5EF4-FFF2-40B4-BE49-F238E27FC236}">
                      <a16:creationId xmlns:a16="http://schemas.microsoft.com/office/drawing/2014/main" id="{93C73EB7-7AD1-48F2-BCFD-AEC94109C4F5}"/>
                    </a:ext>
                  </a:extLst>
                </p:cNvPr>
                <p:cNvSpPr/>
                <p:nvPr/>
              </p:nvSpPr>
              <p:spPr>
                <a:xfrm rot="20031986">
                  <a:off x="554326" y="227415"/>
                  <a:ext cx="836930" cy="230505"/>
                </a:xfrm>
                <a:prstGeom prst="rect">
                  <a:avLst/>
                </a:prstGeom>
                <a:solidFill>
                  <a:sysClr val="windowText" lastClr="000000">
                    <a:lumMod val="65000"/>
                    <a:lumOff val="35000"/>
                  </a:sysClr>
                </a:solidFill>
                <a:ln w="25400" cap="flat" cmpd="sng" algn="ctr">
                  <a:solidFill>
                    <a:sysClr val="windowText" lastClr="000000">
                      <a:shade val="50000"/>
                    </a:sysClr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2" name="Прямоугольник 101">
                  <a:extLst>
                    <a:ext uri="{FF2B5EF4-FFF2-40B4-BE49-F238E27FC236}">
                      <a16:creationId xmlns:a16="http://schemas.microsoft.com/office/drawing/2014/main" id="{592308CA-F27A-4172-A5CD-4BF297529273}"/>
                    </a:ext>
                  </a:extLst>
                </p:cNvPr>
                <p:cNvSpPr/>
                <p:nvPr/>
              </p:nvSpPr>
              <p:spPr>
                <a:xfrm>
                  <a:off x="0" y="412190"/>
                  <a:ext cx="837211" cy="231124"/>
                </a:xfrm>
                <a:prstGeom prst="rect">
                  <a:avLst/>
                </a:prstGeom>
                <a:solidFill>
                  <a:sysClr val="windowText" lastClr="000000">
                    <a:lumMod val="65000"/>
                    <a:lumOff val="35000"/>
                  </a:sysClr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cxnSp>
              <p:nvCxnSpPr>
                <p:cNvPr id="103" name="Прямая соединительная линия 102">
                  <a:extLst>
                    <a:ext uri="{FF2B5EF4-FFF2-40B4-BE49-F238E27FC236}">
                      <a16:creationId xmlns:a16="http://schemas.microsoft.com/office/drawing/2014/main" id="{B9ECE7B3-51C4-49CA-AFAA-692B87200C91}"/>
                    </a:ext>
                  </a:extLst>
                </p:cNvPr>
                <p:cNvCxnSpPr/>
                <p:nvPr/>
              </p:nvCxnSpPr>
              <p:spPr>
                <a:xfrm>
                  <a:off x="0" y="649082"/>
                  <a:ext cx="58420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104" name="Прямая соединительная линия 103">
                  <a:extLst>
                    <a:ext uri="{FF2B5EF4-FFF2-40B4-BE49-F238E27FC236}">
                      <a16:creationId xmlns:a16="http://schemas.microsoft.com/office/drawing/2014/main" id="{E1B9DB53-D432-48E2-9347-CBFF6F36FEAC}"/>
                    </a:ext>
                  </a:extLst>
                </p:cNvPr>
                <p:cNvCxnSpPr/>
                <p:nvPr/>
              </p:nvCxnSpPr>
              <p:spPr>
                <a:xfrm>
                  <a:off x="14214" y="397977"/>
                  <a:ext cx="0" cy="244718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105" name="Прямоугольник 104">
                  <a:extLst>
                    <a:ext uri="{FF2B5EF4-FFF2-40B4-BE49-F238E27FC236}">
                      <a16:creationId xmlns:a16="http://schemas.microsoft.com/office/drawing/2014/main" id="{DFCB5A82-A777-4940-8119-EAED41B867C5}"/>
                    </a:ext>
                  </a:extLst>
                </p:cNvPr>
                <p:cNvSpPr/>
                <p:nvPr/>
              </p:nvSpPr>
              <p:spPr>
                <a:xfrm rot="2018166">
                  <a:off x="853291" y="531758"/>
                  <a:ext cx="146685" cy="408984"/>
                </a:xfrm>
                <a:prstGeom prst="rect">
                  <a:avLst/>
                </a:prstGeom>
                <a:pattFill prst="wdUpDiag">
                  <a:fgClr>
                    <a:sysClr val="windowText" lastClr="000000"/>
                  </a:fgClr>
                  <a:bgClr>
                    <a:sysClr val="window" lastClr="FFFFFF"/>
                  </a:bgClr>
                </a:pattFill>
                <a:ln w="952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</a:ln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6" name="Прямоугольник 105">
                  <a:extLst>
                    <a:ext uri="{FF2B5EF4-FFF2-40B4-BE49-F238E27FC236}">
                      <a16:creationId xmlns:a16="http://schemas.microsoft.com/office/drawing/2014/main" id="{9EB793B3-2188-4F3C-A201-E56B16BDA622}"/>
                    </a:ext>
                  </a:extLst>
                </p:cNvPr>
                <p:cNvSpPr/>
                <p:nvPr/>
              </p:nvSpPr>
              <p:spPr>
                <a:xfrm>
                  <a:off x="99494" y="435880"/>
                  <a:ext cx="161925" cy="170815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7" name="Прямоугольник 106">
                  <a:extLst>
                    <a:ext uri="{FF2B5EF4-FFF2-40B4-BE49-F238E27FC236}">
                      <a16:creationId xmlns:a16="http://schemas.microsoft.com/office/drawing/2014/main" id="{F67BB2E4-3DC1-4FE9-8D5D-4B9731C1F825}"/>
                    </a:ext>
                  </a:extLst>
                </p:cNvPr>
                <p:cNvSpPr/>
                <p:nvPr/>
              </p:nvSpPr>
              <p:spPr>
                <a:xfrm rot="1971019">
                  <a:off x="1089700" y="791216"/>
                  <a:ext cx="161925" cy="170815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108" name="Прямоугольник 107">
                  <a:extLst>
                    <a:ext uri="{FF2B5EF4-FFF2-40B4-BE49-F238E27FC236}">
                      <a16:creationId xmlns:a16="http://schemas.microsoft.com/office/drawing/2014/main" id="{03F36593-DD40-4FF4-AF04-684863C9157D}"/>
                    </a:ext>
                  </a:extLst>
                </p:cNvPr>
                <p:cNvSpPr/>
                <p:nvPr/>
              </p:nvSpPr>
              <p:spPr>
                <a:xfrm rot="20075200">
                  <a:off x="1127602" y="137397"/>
                  <a:ext cx="161925" cy="170815"/>
                </a:xfrm>
                <a:prstGeom prst="rect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cxnSp>
              <p:nvCxnSpPr>
                <p:cNvPr id="109" name="Прямая соединительная линия 108">
                  <a:extLst>
                    <a:ext uri="{FF2B5EF4-FFF2-40B4-BE49-F238E27FC236}">
                      <a16:creationId xmlns:a16="http://schemas.microsoft.com/office/drawing/2014/main" id="{AF132EFF-1153-46B3-806C-9A77A7677D89}"/>
                    </a:ext>
                  </a:extLst>
                </p:cNvPr>
                <p:cNvCxnSpPr/>
                <p:nvPr/>
              </p:nvCxnSpPr>
              <p:spPr>
                <a:xfrm>
                  <a:off x="0" y="397977"/>
                  <a:ext cx="607060" cy="0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grpSp>
              <p:nvGrpSpPr>
                <p:cNvPr id="110" name="Группа 109">
                  <a:extLst>
                    <a:ext uri="{FF2B5EF4-FFF2-40B4-BE49-F238E27FC236}">
                      <a16:creationId xmlns:a16="http://schemas.microsoft.com/office/drawing/2014/main" id="{5E651F2C-C987-4C40-8A82-8C13D78766BB}"/>
                    </a:ext>
                  </a:extLst>
                </p:cNvPr>
                <p:cNvGrpSpPr/>
                <p:nvPr/>
              </p:nvGrpSpPr>
              <p:grpSpPr>
                <a:xfrm>
                  <a:off x="1516104" y="814905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7" name="Прямая со стрелкой 116">
                    <a:extLst>
                      <a:ext uri="{FF2B5EF4-FFF2-40B4-BE49-F238E27FC236}">
                        <a16:creationId xmlns:a16="http://schemas.microsoft.com/office/drawing/2014/main" id="{6D7EABD2-183F-4772-9955-6869F8C14567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headEnd type="triangle"/>
                    <a:tailEnd type="non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18" name="Овал 117">
                    <a:extLst>
                      <a:ext uri="{FF2B5EF4-FFF2-40B4-BE49-F238E27FC236}">
                        <a16:creationId xmlns:a16="http://schemas.microsoft.com/office/drawing/2014/main" id="{1CB5F64F-F88C-4B8C-A698-4DD1FBD773CB}"/>
                      </a:ext>
                    </a:extLst>
                  </p:cNvPr>
                  <p:cNvSpPr/>
                  <p:nvPr/>
                </p:nvSpPr>
                <p:spPr>
                  <a:xfrm>
                    <a:off x="0" y="11873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" lastClr="FFFFFF">
                          <a:lumMod val="85000"/>
                        </a:sysClr>
                      </a:gs>
                      <a:gs pos="80000">
                        <a:sysClr val="window" lastClr="FFFFFF">
                          <a:lumMod val="85000"/>
                        </a:sysClr>
                      </a:gs>
                      <a:gs pos="100000">
                        <a:sysClr val="window" lastClr="FFFFFF">
                          <a:lumMod val="8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1" name="Группа 110">
                  <a:extLst>
                    <a:ext uri="{FF2B5EF4-FFF2-40B4-BE49-F238E27FC236}">
                      <a16:creationId xmlns:a16="http://schemas.microsoft.com/office/drawing/2014/main" id="{11C57ECA-B842-4578-9CBE-18D40F952AEC}"/>
                    </a:ext>
                  </a:extLst>
                </p:cNvPr>
                <p:cNvGrpSpPr/>
                <p:nvPr/>
              </p:nvGrpSpPr>
              <p:grpSpPr>
                <a:xfrm>
                  <a:off x="1568220" y="0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5" name="Прямая со стрелкой 114">
                    <a:extLst>
                      <a:ext uri="{FF2B5EF4-FFF2-40B4-BE49-F238E27FC236}">
                        <a16:creationId xmlns:a16="http://schemas.microsoft.com/office/drawing/2014/main" id="{F624BCB9-D897-4AC7-9BA7-5D43829299E8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16" name="Овал 115">
                    <a:extLst>
                      <a:ext uri="{FF2B5EF4-FFF2-40B4-BE49-F238E27FC236}">
                        <a16:creationId xmlns:a16="http://schemas.microsoft.com/office/drawing/2014/main" id="{CE914AEC-FE1F-424C-B16E-E8D4741402F8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12" name="Группа 111">
                  <a:extLst>
                    <a:ext uri="{FF2B5EF4-FFF2-40B4-BE49-F238E27FC236}">
                      <a16:creationId xmlns:a16="http://schemas.microsoft.com/office/drawing/2014/main" id="{BE2E7167-E2F5-41AB-BEA3-57AC5E64A403}"/>
                    </a:ext>
                  </a:extLst>
                </p:cNvPr>
                <p:cNvGrpSpPr/>
                <p:nvPr/>
              </p:nvGrpSpPr>
              <p:grpSpPr>
                <a:xfrm>
                  <a:off x="1445036" y="0"/>
                  <a:ext cx="106878" cy="319405"/>
                  <a:chOff x="0" y="0"/>
                  <a:chExt cx="106878" cy="320354"/>
                </a:xfrm>
              </p:grpSpPr>
              <p:cxnSp>
                <p:nvCxnSpPr>
                  <p:cNvPr id="113" name="Прямая со стрелкой 112">
                    <a:extLst>
                      <a:ext uri="{FF2B5EF4-FFF2-40B4-BE49-F238E27FC236}">
                        <a16:creationId xmlns:a16="http://schemas.microsoft.com/office/drawing/2014/main" id="{6BBC6EC4-0808-4759-9F67-1C8556524366}"/>
                      </a:ext>
                    </a:extLst>
                  </p:cNvPr>
                  <p:cNvCxnSpPr/>
                  <p:nvPr/>
                </p:nvCxnSpPr>
                <p:spPr>
                  <a:xfrm>
                    <a:off x="53439" y="0"/>
                    <a:ext cx="0" cy="320354"/>
                  </a:xfrm>
                  <a:prstGeom prst="straightConnector1">
                    <a:avLst/>
                  </a:prstGeom>
                  <a:noFill/>
                  <a:ln w="2540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>
                    <a:outerShdw blurRad="40000" dist="20000" dir="5400000" rotWithShape="0">
                      <a:srgbClr val="000000">
                        <a:alpha val="38000"/>
                      </a:srgbClr>
                    </a:outerShdw>
                  </a:effectLst>
                </p:spPr>
              </p:cxnSp>
              <p:sp>
                <p:nvSpPr>
                  <p:cNvPr id="114" name="Овал 113">
                    <a:extLst>
                      <a:ext uri="{FF2B5EF4-FFF2-40B4-BE49-F238E27FC236}">
                        <a16:creationId xmlns:a16="http://schemas.microsoft.com/office/drawing/2014/main" id="{476522D0-8549-4293-8659-7D3BD9447C6D}"/>
                      </a:ext>
                    </a:extLst>
                  </p:cNvPr>
                  <p:cNvSpPr/>
                  <p:nvPr/>
                </p:nvSpPr>
                <p:spPr>
                  <a:xfrm>
                    <a:off x="0" y="83127"/>
                    <a:ext cx="106878" cy="10687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ysClr val="windowText" lastClr="000000">
                          <a:lumMod val="95000"/>
                          <a:lumOff val="5000"/>
                        </a:sysClr>
                      </a:gs>
                      <a:gs pos="80000">
                        <a:sysClr val="windowText" lastClr="000000">
                          <a:shade val="93000"/>
                          <a:satMod val="130000"/>
                        </a:sysClr>
                      </a:gs>
                      <a:gs pos="100000">
                        <a:sysClr val="windowText" lastClr="000000">
                          <a:shade val="94000"/>
                          <a:satMod val="135000"/>
                        </a:sys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92" name="Надпись 2">
                <a:extLst>
                  <a:ext uri="{FF2B5EF4-FFF2-40B4-BE49-F238E27FC236}">
                    <a16:creationId xmlns:a16="http://schemas.microsoft.com/office/drawing/2014/main" id="{97ABE494-4759-4F90-BBA7-7761383C7B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03" y="364812"/>
                <a:ext cx="414655" cy="319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3" name="Надпись 2">
                <a:extLst>
                  <a:ext uri="{FF2B5EF4-FFF2-40B4-BE49-F238E27FC236}">
                    <a16:creationId xmlns:a16="http://schemas.microsoft.com/office/drawing/2014/main" id="{B5AA6CE4-BF63-4EE4-A8D9-C8D6A9C21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37584" y="715411"/>
                <a:ext cx="319405" cy="319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4" name="Надпись 2">
                <a:extLst>
                  <a:ext uri="{FF2B5EF4-FFF2-40B4-BE49-F238E27FC236}">
                    <a16:creationId xmlns:a16="http://schemas.microsoft.com/office/drawing/2014/main" id="{811D141D-C6F8-4ED9-8256-757CE8A33E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0748" y="69214"/>
                <a:ext cx="319405" cy="319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4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</a:t>
                </a:r>
                <a:endParaRPr lang="ru-RU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89" name="Isosceles Triangle 365">
              <a:extLst>
                <a:ext uri="{FF2B5EF4-FFF2-40B4-BE49-F238E27FC236}">
                  <a16:creationId xmlns:a16="http://schemas.microsoft.com/office/drawing/2014/main" id="{B087DB9C-EA81-43BD-9348-CA9140F7C91C}"/>
                </a:ext>
              </a:extLst>
            </p:cNvPr>
            <p:cNvSpPr/>
            <p:nvPr/>
          </p:nvSpPr>
          <p:spPr>
            <a:xfrm rot="5658287">
              <a:off x="591845" y="399494"/>
              <a:ext cx="246499" cy="265183"/>
            </a:xfrm>
            <a:prstGeom prst="triangle">
              <a:avLst>
                <a:gd name="adj" fmla="val 45976"/>
              </a:avLst>
            </a:prstGeom>
            <a:pattFill prst="pct90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A33C58-EA09-493F-84F7-99AD056DB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264" y="1930693"/>
            <a:ext cx="3282897" cy="236156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2A9417E-5AD4-4EB0-B49D-CD791E4EFAD7}"/>
              </a:ext>
            </a:extLst>
          </p:cNvPr>
          <p:cNvSpPr/>
          <p:nvPr/>
        </p:nvSpPr>
        <p:spPr>
          <a:xfrm>
            <a:off x="178942" y="5293657"/>
            <a:ext cx="86416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Dependence of the separation efficiency on different parameters exhibits a spin-filter parameter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SF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US" sz="20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effect on the separation efficiency,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0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SF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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0.2,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(solid curve),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(dashed curve),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(dotted curve).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32775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1" name="Rectangle 28"/>
          <p:cNvSpPr>
            <a:spLocks noGrp="1" noChangeArrowheads="1"/>
          </p:cNvSpPr>
          <p:nvPr>
            <p:ph type="title"/>
          </p:nvPr>
        </p:nvSpPr>
        <p:spPr>
          <a:xfrm>
            <a:off x="468313" y="2205038"/>
            <a:ext cx="8229600" cy="1143000"/>
          </a:xfrm>
        </p:spPr>
        <p:txBody>
          <a:bodyPr/>
          <a:lstStyle/>
          <a:p>
            <a:pPr eaLnBrk="1" hangingPunct="1"/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END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METALLIC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F9AFA53-F893-43BF-87C3-C4F4D7710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736" y="2246608"/>
            <a:ext cx="3342066" cy="23647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METALLIC WIRES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60DA157-FA52-49E3-84D0-282B79E53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997022"/>
            <a:ext cx="2600325" cy="16764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ABF4BF6-57CD-44CC-8028-8B677E55C078}"/>
              </a:ext>
            </a:extLst>
          </p:cNvPr>
          <p:cNvSpPr/>
          <p:nvPr/>
        </p:nvSpPr>
        <p:spPr>
          <a:xfrm>
            <a:off x="1431599" y="1268760"/>
            <a:ext cx="1104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&gt;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B362F0-6B41-4D71-B3F7-B634FB12F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287" y="2108169"/>
            <a:ext cx="13114933" cy="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63BE184-D1B9-4C19-93DE-063B2D51FB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615318"/>
              </p:ext>
            </p:extLst>
          </p:nvPr>
        </p:nvGraphicFramePr>
        <p:xfrm>
          <a:off x="4474354" y="1422235"/>
          <a:ext cx="3600400" cy="1149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5" imgW="1435100" imgH="457200" progId="Equation.DSMT4">
                  <p:embed/>
                </p:oleObj>
              </mc:Choice>
              <mc:Fallback>
                <p:oleObj name="Equation" r:id="rId5" imgW="14351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4354" y="1422235"/>
                        <a:ext cx="3600400" cy="11495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01A7A279-1C17-46C1-ACA5-C62FDD468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9243" y="2923028"/>
            <a:ext cx="194110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D3BA0E63-2680-44D2-AF2C-3F0C26A467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994538"/>
              </p:ext>
            </p:extLst>
          </p:nvPr>
        </p:nvGraphicFramePr>
        <p:xfrm>
          <a:off x="3928704" y="2968747"/>
          <a:ext cx="201453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7" imgW="787320" imgH="482400" progId="Equation.DSMT4">
                  <p:embed/>
                </p:oleObj>
              </mc:Choice>
              <mc:Fallback>
                <p:oleObj name="Equation" r:id="rId7" imgW="7873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704" y="2968747"/>
                        <a:ext cx="2014538" cy="1231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E1C660BF-30D4-455D-98E6-774B1C56A9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013984"/>
              </p:ext>
            </p:extLst>
          </p:nvPr>
        </p:nvGraphicFramePr>
        <p:xfrm>
          <a:off x="6661918" y="2924944"/>
          <a:ext cx="2014538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9" imgW="787320" imgH="482400" progId="Equation.DSMT4">
                  <p:embed/>
                </p:oleObj>
              </mc:Choice>
              <mc:Fallback>
                <p:oleObj name="Equation" r:id="rId9" imgW="787320" imgH="482400" progId="Equation.DSMT4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D3BA0E63-2680-44D2-AF2C-3F0C26A467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1918" y="2924944"/>
                        <a:ext cx="2014538" cy="1231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E17E23D2-6F1E-44DD-840E-D9E13D04BF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484521"/>
              </p:ext>
            </p:extLst>
          </p:nvPr>
        </p:nvGraphicFramePr>
        <p:xfrm>
          <a:off x="1175543" y="4750139"/>
          <a:ext cx="6792913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11" imgW="2654280" imgH="457200" progId="Equation.DSMT4">
                  <p:embed/>
                </p:oleObj>
              </mc:Choice>
              <mc:Fallback>
                <p:oleObj name="Equation" r:id="rId11" imgW="2654280" imgH="457200" progId="Equation.DSMT4">
                  <p:embed/>
                  <p:pic>
                    <p:nvPicPr>
                      <p:cNvPr id="10" name="Объект 9">
                        <a:extLst>
                          <a:ext uri="{FF2B5EF4-FFF2-40B4-BE49-F238E27FC236}">
                            <a16:creationId xmlns:a16="http://schemas.microsoft.com/office/drawing/2014/main" id="{D3BA0E63-2680-44D2-AF2C-3F0C26A467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543" y="4750139"/>
                        <a:ext cx="6792913" cy="1166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58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METALLIC WIRES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ABF4BF6-57CD-44CC-8028-8B677E55C078}"/>
              </a:ext>
            </a:extLst>
          </p:cNvPr>
          <p:cNvSpPr/>
          <p:nvPr/>
        </p:nvSpPr>
        <p:spPr>
          <a:xfrm>
            <a:off x="1431599" y="1268760"/>
            <a:ext cx="11042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&lt;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</a:t>
            </a:r>
            <a:r>
              <a:rPr lang="en-US" sz="28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B362F0-6B41-4D71-B3F7-B634FB12F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287" y="2108169"/>
            <a:ext cx="13114933" cy="72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63BE184-D1B9-4C19-93DE-063B2D51FB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666524"/>
              </p:ext>
            </p:extLst>
          </p:nvPr>
        </p:nvGraphicFramePr>
        <p:xfrm>
          <a:off x="4355976" y="1490178"/>
          <a:ext cx="3672408" cy="117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4" imgW="1435100" imgH="457200" progId="Equation.DSMT4">
                  <p:embed/>
                </p:oleObj>
              </mc:Choice>
              <mc:Fallback>
                <p:oleObj name="Equation" r:id="rId4" imgW="1435100" imgH="45720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363BE184-D1B9-4C19-93DE-063B2D51FB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1490178"/>
                        <a:ext cx="3672408" cy="11725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01A7A279-1C17-46C1-ACA5-C62FDD468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9243" y="2923028"/>
            <a:ext cx="194110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1B82DFC-F11E-4167-B03F-3C000DD024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2771" y="2180243"/>
            <a:ext cx="2409825" cy="1724025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771B743-1A9F-4E6E-91A5-AB26233F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1045" y="4459216"/>
            <a:ext cx="45320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BA25CCF-7A7C-4514-BE22-5FC898B488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593277"/>
              </p:ext>
            </p:extLst>
          </p:nvPr>
        </p:nvGraphicFramePr>
        <p:xfrm>
          <a:off x="1663342" y="4459216"/>
          <a:ext cx="5817315" cy="581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7" imgW="2146300" imgH="228600" progId="Equation.DSMT4">
                  <p:embed/>
                </p:oleObj>
              </mc:Choice>
              <mc:Fallback>
                <p:oleObj name="Equation" r:id="rId7" imgW="21463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342" y="4459216"/>
                        <a:ext cx="5817315" cy="5818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ACE0E89C-1DC4-42A2-B6FC-23D78C03C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258" y="2748106"/>
            <a:ext cx="9865871" cy="5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AD69C6C3-BB8F-488E-8C81-2967C923B2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202439"/>
              </p:ext>
            </p:extLst>
          </p:nvPr>
        </p:nvGraphicFramePr>
        <p:xfrm>
          <a:off x="4094648" y="2748107"/>
          <a:ext cx="4236581" cy="79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9" imgW="2324100" imgH="431800" progId="Equation.DSMT4">
                  <p:embed/>
                </p:oleObj>
              </mc:Choice>
              <mc:Fallback>
                <p:oleObj name="Equation" r:id="rId9" imgW="23241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648" y="2748107"/>
                        <a:ext cx="4236581" cy="792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>
            <a:extLst>
              <a:ext uri="{FF2B5EF4-FFF2-40B4-BE49-F238E27FC236}">
                <a16:creationId xmlns:a16="http://schemas.microsoft.com/office/drawing/2014/main" id="{9F8208E3-30DA-44A0-A54A-DA44B3929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9854" y="5556634"/>
            <a:ext cx="97097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34338C28-08C0-4EF9-AED2-717A8DB529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454902"/>
              </p:ext>
            </p:extLst>
          </p:nvPr>
        </p:nvGraphicFramePr>
        <p:xfrm>
          <a:off x="2519022" y="5547354"/>
          <a:ext cx="3919456" cy="612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11" imgW="1473200" imgH="228600" progId="Equation.DSMT4">
                  <p:embed/>
                </p:oleObj>
              </mc:Choice>
              <mc:Fallback>
                <p:oleObj name="Equation" r:id="rId11" imgW="147320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022" y="5547354"/>
                        <a:ext cx="3919456" cy="6121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672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METALLIC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7636E28-D2B2-4528-AFA5-DAE28FBCB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8728" y="1417348"/>
            <a:ext cx="99138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735C730-31F9-4FAE-9368-6A08555772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461050"/>
              </p:ext>
            </p:extLst>
          </p:nvPr>
        </p:nvGraphicFramePr>
        <p:xfrm>
          <a:off x="744341" y="1417349"/>
          <a:ext cx="7655318" cy="1072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Equation" r:id="rId4" imgW="3416300" imgH="482600" progId="Equation.DSMT4">
                  <p:embed/>
                </p:oleObj>
              </mc:Choice>
              <mc:Fallback>
                <p:oleObj name="Equation" r:id="rId4" imgW="3416300" imgH="48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341" y="1417349"/>
                        <a:ext cx="7655318" cy="10728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F843E067-BF37-4467-B608-A1E0B2EC47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746115"/>
              </p:ext>
            </p:extLst>
          </p:nvPr>
        </p:nvGraphicFramePr>
        <p:xfrm>
          <a:off x="1187624" y="3195638"/>
          <a:ext cx="700087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Equation" r:id="rId6" imgW="3124080" imgH="444240" progId="Equation.DSMT4">
                  <p:embed/>
                </p:oleObj>
              </mc:Choice>
              <mc:Fallback>
                <p:oleObj name="Equation" r:id="rId6" imgW="3124080" imgH="444240" progId="Equation.DSMT4">
                  <p:embed/>
                  <p:pic>
                    <p:nvPicPr>
                      <p:cNvPr id="4" name="Объект 3">
                        <a:extLst>
                          <a:ext uri="{FF2B5EF4-FFF2-40B4-BE49-F238E27FC236}">
                            <a16:creationId xmlns:a16="http://schemas.microsoft.com/office/drawing/2014/main" id="{2735C730-31F9-4FAE-9368-6A08555772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195638"/>
                        <a:ext cx="7000875" cy="989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9EBDDC4-9BAD-49C4-9B35-1B16BE6C1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4627" y="4938404"/>
            <a:ext cx="13172091" cy="62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4556A42-C85B-4014-B2C8-8941924C42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95566"/>
              </p:ext>
            </p:extLst>
          </p:nvPr>
        </p:nvGraphicFramePr>
        <p:xfrm>
          <a:off x="3134627" y="4938404"/>
          <a:ext cx="5614086" cy="1083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Equation" r:id="rId8" imgW="2489200" imgH="482600" progId="Equation.DSMT4">
                  <p:embed/>
                </p:oleObj>
              </mc:Choice>
              <mc:Fallback>
                <p:oleObj name="Equation" r:id="rId8" imgW="24892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4627" y="4938404"/>
                        <a:ext cx="5614086" cy="10833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1E83BFA2-A002-48F8-BCC3-1F146B1D2F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045527"/>
              </p:ext>
            </p:extLst>
          </p:nvPr>
        </p:nvGraphicFramePr>
        <p:xfrm>
          <a:off x="712587" y="5237008"/>
          <a:ext cx="1108087" cy="49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Equation" r:id="rId10" imgW="393480" imgH="177480" progId="Equation.DSMT4">
                  <p:embed/>
                </p:oleObj>
              </mc:Choice>
              <mc:Fallback>
                <p:oleObj name="Equation" r:id="rId10" imgW="393480" imgH="177480" progId="Equation.DSMT4">
                  <p:embed/>
                  <p:pic>
                    <p:nvPicPr>
                      <p:cNvPr id="8" name="Объект 7">
                        <a:extLst>
                          <a:ext uri="{FF2B5EF4-FFF2-40B4-BE49-F238E27FC236}">
                            <a16:creationId xmlns:a16="http://schemas.microsoft.com/office/drawing/2014/main" id="{F843E067-BF37-4467-B608-A1E0B2EC47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587" y="5237008"/>
                        <a:ext cx="1108087" cy="496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18">
            <a:extLst>
              <a:ext uri="{FF2B5EF4-FFF2-40B4-BE49-F238E27FC236}">
                <a16:creationId xmlns:a16="http://schemas.microsoft.com/office/drawing/2014/main" id="{03F673E8-E1FB-406F-9C94-6BC2530B1EF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411760" y="5251482"/>
            <a:ext cx="457200" cy="457200"/>
          </a:xfrm>
          <a:prstGeom prst="downArrow">
            <a:avLst>
              <a:gd name="adj1" fmla="val 48074"/>
              <a:gd name="adj2" fmla="val 51042"/>
            </a:avLst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2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METALLIC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840CD7A-B8CC-41B7-83D3-DF07A75017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412009"/>
              </p:ext>
            </p:extLst>
          </p:nvPr>
        </p:nvGraphicFramePr>
        <p:xfrm>
          <a:off x="683568" y="1650066"/>
          <a:ext cx="1108087" cy="49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Equation" r:id="rId4" imgW="393480" imgH="177480" progId="Equation.DSMT4">
                  <p:embed/>
                </p:oleObj>
              </mc:Choice>
              <mc:Fallback>
                <p:oleObj name="Equation" r:id="rId4" imgW="393480" imgH="177480" progId="Equation.DSMT4">
                  <p:embed/>
                  <p:pic>
                    <p:nvPicPr>
                      <p:cNvPr id="11" name="Объект 10">
                        <a:extLst>
                          <a:ext uri="{FF2B5EF4-FFF2-40B4-BE49-F238E27FC236}">
                            <a16:creationId xmlns:a16="http://schemas.microsoft.com/office/drawing/2014/main" id="{1E83BFA2-A002-48F8-BCC3-1F146B1D2F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650066"/>
                        <a:ext cx="1108087" cy="496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0812C931-A8F3-42FA-92AE-C2E33F93C5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126311"/>
              </p:ext>
            </p:extLst>
          </p:nvPr>
        </p:nvGraphicFramePr>
        <p:xfrm>
          <a:off x="2555776" y="1345066"/>
          <a:ext cx="2337040" cy="1106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Equation" r:id="rId6" imgW="1016000" imgH="482600" progId="Equation.DSMT4">
                  <p:embed/>
                </p:oleObj>
              </mc:Choice>
              <mc:Fallback>
                <p:oleObj name="Equation" r:id="rId6" imgW="1016000" imgH="482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1345066"/>
                        <a:ext cx="2337040" cy="1106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AEF64AE-27F3-4B2C-A4AD-269930BA64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145001"/>
              </p:ext>
            </p:extLst>
          </p:nvPr>
        </p:nvGraphicFramePr>
        <p:xfrm>
          <a:off x="5796136" y="1294001"/>
          <a:ext cx="2380642" cy="112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8" imgW="1016000" imgH="482600" progId="Equation.DSMT4">
                  <p:embed/>
                </p:oleObj>
              </mc:Choice>
              <mc:Fallback>
                <p:oleObj name="Equation" r:id="rId8" imgW="1016000" imgH="482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294001"/>
                        <a:ext cx="2380642" cy="1126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39B7EB1-23C6-4550-81C2-B1F9310EE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714777"/>
              </p:ext>
            </p:extLst>
          </p:nvPr>
        </p:nvGraphicFramePr>
        <p:xfrm>
          <a:off x="2555776" y="3140074"/>
          <a:ext cx="2236961" cy="960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10" imgW="1016000" imgH="431800" progId="Equation.DSMT4">
                  <p:embed/>
                </p:oleObj>
              </mc:Choice>
              <mc:Fallback>
                <p:oleObj name="Equation" r:id="rId10" imgW="10160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140074"/>
                        <a:ext cx="2236961" cy="9607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174C170F-3D69-40ED-B81E-35E5D5101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93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9FB0C20A-A10C-4128-9576-90D0D4EE14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864335"/>
              </p:ext>
            </p:extLst>
          </p:nvPr>
        </p:nvGraphicFramePr>
        <p:xfrm>
          <a:off x="2339752" y="4619077"/>
          <a:ext cx="4708053" cy="1200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12" imgW="1701720" imgH="431640" progId="Equation.DSMT4">
                  <p:embed/>
                </p:oleObj>
              </mc:Choice>
              <mc:Fallback>
                <p:oleObj name="Equation" r:id="rId12" imgW="170172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619077"/>
                        <a:ext cx="4708053" cy="12006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738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superconducting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953E636-C407-43A7-A509-599AFE797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981200"/>
            <a:ext cx="2600325" cy="28956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ECBCD49-32CC-4BD4-BFFB-DB21CBA89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213" y="2301456"/>
            <a:ext cx="2843715" cy="227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039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superconducting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953E636-C407-43A7-A509-599AFE797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214562"/>
            <a:ext cx="2600325" cy="2895600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E032840-E365-440B-8062-4DF1DEEF1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5025" y="1343890"/>
            <a:ext cx="4134416" cy="174134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ECDC8BF-8C3B-4088-9239-3FAAFCFE0A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621" y="3326818"/>
            <a:ext cx="3299223" cy="37942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9BF5BA6-C9FA-4699-A614-EE6174B6F0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0215" y="4066310"/>
            <a:ext cx="4134414" cy="196839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1F60867-07D7-4E9E-80A4-7A87C77651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08326" y="6304466"/>
            <a:ext cx="3336082" cy="36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39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052736"/>
            <a:ext cx="8497888" cy="8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0" y="28572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CHARGE PUMPING INTO superconducting WIRES</a:t>
            </a:r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A1C3CE-0FB9-40F9-8724-028DD09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E1ACCF-0DDC-418D-9718-0A13C11DB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7C062B-89D1-45CC-9C8A-377F939BF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8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03DFAD1-ABEC-4F6A-9C7B-38BE7BB35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953E636-C407-43A7-A509-599AFE7978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2214562"/>
            <a:ext cx="2600325" cy="28956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8C6DB45-2606-403C-8953-263041D018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0962" y="1235521"/>
            <a:ext cx="4294001" cy="16830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14B70B0-9294-46D6-B1D3-9997B94CFC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60672" y="3299734"/>
            <a:ext cx="5238215" cy="178203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FF25B7E-5C59-4680-AF66-ABCBADAA7A9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64486" y="5295793"/>
            <a:ext cx="4986952" cy="273265"/>
          </a:xfrm>
          <a:prstGeom prst="rect">
            <a:avLst/>
          </a:prstGeom>
        </p:spPr>
      </p:pic>
      <p:sp>
        <p:nvSpPr>
          <p:cNvPr id="14" name="Rectangle 2">
            <a:extLst>
              <a:ext uri="{FF2B5EF4-FFF2-40B4-BE49-F238E27FC236}">
                <a16:creationId xmlns:a16="http://schemas.microsoft.com/office/drawing/2014/main" id="{5D0D2726-068E-4FE1-83B1-EE9F16FF0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1334" y="5921829"/>
            <a:ext cx="104794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14E141C7-7412-4E51-8CF8-4AD9201343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105972"/>
              </p:ext>
            </p:extLst>
          </p:nvPr>
        </p:nvGraphicFramePr>
        <p:xfrm>
          <a:off x="2801156" y="5921829"/>
          <a:ext cx="3299945" cy="522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8" imgW="1675673" imgH="266584" progId="Equation.DSMT4">
                  <p:embed/>
                </p:oleObj>
              </mc:Choice>
              <mc:Fallback>
                <p:oleObj name="Equation" r:id="rId8" imgW="1675673" imgH="266584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156" y="5921829"/>
                        <a:ext cx="3299945" cy="5225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3471858"/>
      </p:ext>
    </p:extLst>
  </p:cSld>
  <p:clrMapOvr>
    <a:masterClrMapping/>
  </p:clrMapOvr>
</p:sld>
</file>

<file path=ppt/theme/theme1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</TotalTime>
  <Words>258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MS PGothic</vt:lpstr>
      <vt:lpstr>Arial</vt:lpstr>
      <vt:lpstr>Calibri</vt:lpstr>
      <vt:lpstr>Symbol</vt:lpstr>
      <vt:lpstr>Times New Roman</vt:lpstr>
      <vt:lpstr>Verdana</vt:lpstr>
      <vt:lpstr>Шары</vt:lpstr>
      <vt:lpstr>MathType 6.0 Equation</vt:lpstr>
      <vt:lpstr>                      TUNABLE SPIN PUMPING INTO SUPERCONDUCTING WIRES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THE END</vt:lpstr>
    </vt:vector>
  </TitlesOfParts>
  <Company>FTI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Универсальный характер туннельной проводимости гетероструктур  с наноразмерными оксидными прослойками</dc:title>
  <dc:creator>user</dc:creator>
  <cp:lastModifiedBy>Michail</cp:lastModifiedBy>
  <cp:revision>235</cp:revision>
  <cp:lastPrinted>2017-10-22T16:24:02Z</cp:lastPrinted>
  <dcterms:created xsi:type="dcterms:W3CDTF">2011-01-17T12:16:02Z</dcterms:created>
  <dcterms:modified xsi:type="dcterms:W3CDTF">2017-10-22T17:01:07Z</dcterms:modified>
</cp:coreProperties>
</file>