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343" r:id="rId3"/>
    <p:sldId id="355" r:id="rId4"/>
    <p:sldId id="356" r:id="rId5"/>
    <p:sldId id="359" r:id="rId6"/>
    <p:sldId id="348" r:id="rId7"/>
    <p:sldId id="360" r:id="rId8"/>
    <p:sldId id="361" r:id="rId9"/>
    <p:sldId id="350" r:id="rId10"/>
    <p:sldId id="328" r:id="rId11"/>
    <p:sldId id="362" r:id="rId12"/>
    <p:sldId id="331" r:id="rId13"/>
    <p:sldId id="320" r:id="rId14"/>
    <p:sldId id="28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CC"/>
    <a:srgbClr val="FFE9F4"/>
    <a:srgbClr val="FFB3D9"/>
    <a:srgbClr val="FFD9D9"/>
    <a:srgbClr val="FFE9E9"/>
    <a:srgbClr val="FFF3F9"/>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1860" autoAdjust="0"/>
  </p:normalViewPr>
  <p:slideViewPr>
    <p:cSldViewPr>
      <p:cViewPr varScale="1">
        <p:scale>
          <a:sx n="48" d="100"/>
          <a:sy n="48" d="100"/>
        </p:scale>
        <p:origin x="121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0" y="230"/>
              <a:ext cx="1858" cy="3629"/>
              <a:chOff x="3008" y="774"/>
              <a:chExt cx="1858" cy="3629"/>
            </a:xfrm>
          </p:grpSpPr>
          <p:sp>
            <p:nvSpPr>
              <p:cNvPr id="39" name="Freeform 4"/>
              <p:cNvSpPr>
                <a:spLocks/>
              </p:cNvSpPr>
              <p:nvPr userDrawn="1"/>
            </p:nvSpPr>
            <p:spPr bwMode="ltGray">
              <a:xfrm rot="12185230" flipV="1">
                <a:off x="3533" y="774"/>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pPr>
                  <a:defRPr/>
                </a:pPr>
                <a:endParaRPr lang="ru-RU"/>
              </a:p>
            </p:txBody>
          </p:sp>
          <p:sp>
            <p:nvSpPr>
              <p:cNvPr id="40" name="Freeform 5"/>
              <p:cNvSpPr>
                <a:spLocks/>
              </p:cNvSpPr>
              <p:nvPr userDrawn="1"/>
            </p:nvSpPr>
            <p:spPr bwMode="ltGray">
              <a:xfrm rot="12185230" flipV="1">
                <a:off x="4028" y="1798"/>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pPr>
                  <a:defRPr/>
                </a:pPr>
                <a:endParaRPr lang="ru-RU"/>
              </a:p>
            </p:txBody>
          </p:sp>
          <p:sp>
            <p:nvSpPr>
              <p:cNvPr id="41" name="Freeform 6"/>
              <p:cNvSpPr>
                <a:spLocks/>
              </p:cNvSpPr>
              <p:nvPr userDrawn="1"/>
            </p:nvSpPr>
            <p:spPr bwMode="ltGray">
              <a:xfrm rot="12185230" flipV="1">
                <a:off x="3636" y="2163"/>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pPr>
                  <a:defRPr/>
                </a:pPr>
                <a:endParaRPr lang="ru-RU"/>
              </a:p>
            </p:txBody>
          </p:sp>
          <p:sp>
            <p:nvSpPr>
              <p:cNvPr id="42" name="Freeform 7"/>
              <p:cNvSpPr>
                <a:spLocks/>
              </p:cNvSpPr>
              <p:nvPr userDrawn="1"/>
            </p:nvSpPr>
            <p:spPr bwMode="ltGray">
              <a:xfrm rot="12185230" flipV="1">
                <a:off x="3977" y="973"/>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pPr>
                  <a:defRPr/>
                </a:pPr>
                <a:endParaRPr lang="ru-RU"/>
              </a:p>
            </p:txBody>
          </p:sp>
          <p:sp>
            <p:nvSpPr>
              <p:cNvPr id="43" name="Freeform 8"/>
              <p:cNvSpPr>
                <a:spLocks/>
              </p:cNvSpPr>
              <p:nvPr userDrawn="1"/>
            </p:nvSpPr>
            <p:spPr bwMode="ltGray">
              <a:xfrm rot="12185230" flipV="1">
                <a:off x="3841"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pPr>
                  <a:defRPr/>
                </a:pPr>
                <a:endParaRPr lang="ru-RU"/>
              </a:p>
            </p:txBody>
          </p:sp>
          <p:sp>
            <p:nvSpPr>
              <p:cNvPr id="44" name="Freeform 9"/>
              <p:cNvSpPr>
                <a:spLocks/>
              </p:cNvSpPr>
              <p:nvPr userDrawn="1"/>
            </p:nvSpPr>
            <p:spPr bwMode="ltGray">
              <a:xfrm rot="12185230" flipV="1">
                <a:off x="3891" y="1324"/>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pPr>
                  <a:defRPr/>
                </a:pPr>
                <a:endParaRPr lang="ru-RU"/>
              </a:p>
            </p:txBody>
          </p:sp>
          <p:sp>
            <p:nvSpPr>
              <p:cNvPr id="45" name="Freeform 10"/>
              <p:cNvSpPr>
                <a:spLocks/>
              </p:cNvSpPr>
              <p:nvPr userDrawn="1"/>
            </p:nvSpPr>
            <p:spPr bwMode="ltGray">
              <a:xfrm rot="12185230" flipV="1">
                <a:off x="3008"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pPr>
                  <a:defRPr/>
                </a:pPr>
                <a:endParaRPr lang="ru-RU"/>
              </a:p>
            </p:txBody>
          </p:sp>
        </p:grpSp>
        <p:sp>
          <p:nvSpPr>
            <p:cNvPr id="6"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pPr>
                <a:defRPr/>
              </a:pPr>
              <a:endParaRPr lang="ru-RU"/>
            </a:p>
          </p:txBody>
        </p:sp>
        <p:sp>
          <p:nvSpPr>
            <p:cNvPr id="7"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pPr>
                <a:defRPr/>
              </a:pPr>
              <a:endParaRPr lang="ru-RU"/>
            </a:p>
          </p:txBody>
        </p:sp>
        <p:sp>
          <p:nvSpPr>
            <p:cNvPr id="8"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pPr>
                <a:defRPr/>
              </a:pPr>
              <a:endParaRPr lang="ru-RU"/>
            </a:p>
          </p:txBody>
        </p:sp>
        <p:sp>
          <p:nvSpPr>
            <p:cNvPr id="9"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pPr>
                <a:defRPr/>
              </a:pPr>
              <a:endParaRPr lang="ru-RU"/>
            </a:p>
          </p:txBody>
        </p:sp>
        <p:sp>
          <p:nvSpPr>
            <p:cNvPr id="10"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pPr>
                <a:defRPr/>
              </a:pPr>
              <a:endParaRPr lang="ru-RU"/>
            </a:p>
          </p:txBody>
        </p:sp>
        <p:sp>
          <p:nvSpPr>
            <p:cNvPr id="11"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pPr>
                <a:defRPr/>
              </a:pPr>
              <a:endParaRPr lang="ru-RU"/>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37"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38"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3" name="Group 21"/>
            <p:cNvGrpSpPr>
              <a:grpSpLocks/>
            </p:cNvGrpSpPr>
            <p:nvPr userDrawn="1"/>
          </p:nvGrpSpPr>
          <p:grpSpPr bwMode="auto">
            <a:xfrm rot="-6691250">
              <a:off x="3639" y="121"/>
              <a:ext cx="356" cy="608"/>
              <a:chOff x="1731" y="866"/>
              <a:chExt cx="129" cy="157"/>
            </a:xfrm>
          </p:grpSpPr>
          <p:sp>
            <p:nvSpPr>
              <p:cNvPr id="33" name="Freeform 22"/>
              <p:cNvSpPr>
                <a:spLocks/>
              </p:cNvSpPr>
              <p:nvPr userDrawn="1"/>
            </p:nvSpPr>
            <p:spPr bwMode="ltGray">
              <a:xfrm>
                <a:off x="1731"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34" name="Freeform 23"/>
              <p:cNvSpPr>
                <a:spLocks/>
              </p:cNvSpPr>
              <p:nvPr userDrawn="1"/>
            </p:nvSpPr>
            <p:spPr bwMode="ltGray">
              <a:xfrm>
                <a:off x="1790"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35" name="Freeform 24"/>
              <p:cNvSpPr>
                <a:spLocks/>
              </p:cNvSpPr>
              <p:nvPr userDrawn="1"/>
            </p:nvSpPr>
            <p:spPr bwMode="ltGray">
              <a:xfrm>
                <a:off x="1774"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4" name="Group 25"/>
            <p:cNvGrpSpPr>
              <a:grpSpLocks/>
            </p:cNvGrpSpPr>
            <p:nvPr userDrawn="1"/>
          </p:nvGrpSpPr>
          <p:grpSpPr bwMode="auto">
            <a:xfrm rot="8524840">
              <a:off x="676" y="3304"/>
              <a:ext cx="500" cy="500"/>
              <a:chOff x="1727" y="870"/>
              <a:chExt cx="129" cy="156"/>
            </a:xfrm>
          </p:grpSpPr>
          <p:sp>
            <p:nvSpPr>
              <p:cNvPr id="30" name="Freeform 26"/>
              <p:cNvSpPr>
                <a:spLocks/>
              </p:cNvSpPr>
              <p:nvPr userDrawn="1"/>
            </p:nvSpPr>
            <p:spPr bwMode="ltGray">
              <a:xfrm>
                <a:off x="1727" y="870"/>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31" name="Freeform 27"/>
              <p:cNvSpPr>
                <a:spLocks/>
              </p:cNvSpPr>
              <p:nvPr userDrawn="1"/>
            </p:nvSpPr>
            <p:spPr bwMode="ltGray">
              <a:xfrm>
                <a:off x="1786" y="898"/>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32" name="Freeform 28"/>
              <p:cNvSpPr>
                <a:spLocks/>
              </p:cNvSpPr>
              <p:nvPr userDrawn="1"/>
            </p:nvSpPr>
            <p:spPr bwMode="ltGray">
              <a:xfrm>
                <a:off x="1772" y="1001"/>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5" name="Group 29"/>
            <p:cNvGrpSpPr>
              <a:grpSpLocks/>
            </p:cNvGrpSpPr>
            <p:nvPr userDrawn="1"/>
          </p:nvGrpSpPr>
          <p:grpSpPr bwMode="auto">
            <a:xfrm rot="4106450" flipH="1">
              <a:off x="404" y="265"/>
              <a:ext cx="708" cy="891"/>
              <a:chOff x="1727" y="866"/>
              <a:chExt cx="129" cy="157"/>
            </a:xfrm>
          </p:grpSpPr>
          <p:sp>
            <p:nvSpPr>
              <p:cNvPr id="27"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28"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29"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6" name="Group 33"/>
            <p:cNvGrpSpPr>
              <a:grpSpLocks/>
            </p:cNvGrpSpPr>
            <p:nvPr userDrawn="1"/>
          </p:nvGrpSpPr>
          <p:grpSpPr bwMode="auto">
            <a:xfrm rot="10015322" flipH="1">
              <a:off x="4621" y="2392"/>
              <a:ext cx="708" cy="891"/>
              <a:chOff x="1727" y="866"/>
              <a:chExt cx="129" cy="157"/>
            </a:xfrm>
          </p:grpSpPr>
          <p:sp>
            <p:nvSpPr>
              <p:cNvPr id="24"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25"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26"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sp>
          <p:nvSpPr>
            <p:cNvPr id="17"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pPr>
                <a:defRPr/>
              </a:pPr>
              <a:endParaRPr lang="ru-RU"/>
            </a:p>
          </p:txBody>
        </p:sp>
        <p:sp>
          <p:nvSpPr>
            <p:cNvPr id="18"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ru-RU"/>
            </a:p>
          </p:txBody>
        </p:sp>
        <p:sp>
          <p:nvSpPr>
            <p:cNvPr id="19"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ru-RU"/>
            </a:p>
          </p:txBody>
        </p:sp>
        <p:sp>
          <p:nvSpPr>
            <p:cNvPr id="20"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ru-RU"/>
            </a:p>
          </p:txBody>
        </p:sp>
        <p:sp>
          <p:nvSpPr>
            <p:cNvPr id="21"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pPr>
                <a:defRPr/>
              </a:pPr>
              <a:endParaRPr lang="ru-RU"/>
            </a:p>
          </p:txBody>
        </p:sp>
        <p:sp>
          <p:nvSpPr>
            <p:cNvPr id="22"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pPr>
                <a:defRPr/>
              </a:pPr>
              <a:endParaRPr lang="ru-RU"/>
            </a:p>
          </p:txBody>
        </p:sp>
        <p:sp>
          <p:nvSpPr>
            <p:cNvPr id="23"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pPr>
                <a:defRPr/>
              </a:pPr>
              <a:endParaRPr lang="ru-RU"/>
            </a:p>
          </p:txBody>
        </p:sp>
      </p:grpSp>
      <p:sp>
        <p:nvSpPr>
          <p:cNvPr id="70703" name="Rectangle 47"/>
          <p:cNvSpPr>
            <a:spLocks noGrp="1" noChangeArrowheads="1"/>
          </p:cNvSpPr>
          <p:nvPr>
            <p:ph type="ctrTitle"/>
          </p:nvPr>
        </p:nvSpPr>
        <p:spPr>
          <a:xfrm>
            <a:off x="2455863" y="596900"/>
            <a:ext cx="6192837" cy="3581400"/>
          </a:xfrm>
        </p:spPr>
        <p:txBody>
          <a:bodyPr/>
          <a:lstStyle>
            <a:lvl1pPr>
              <a:defRPr sz="5200" b="1"/>
            </a:lvl1pPr>
          </a:lstStyle>
          <a:p>
            <a:r>
              <a:rPr lang="en-US"/>
              <a:t>Образец заголовка</a:t>
            </a:r>
          </a:p>
        </p:txBody>
      </p:sp>
      <p:sp>
        <p:nvSpPr>
          <p:cNvPr id="70704"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Образец подзаголовка</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47" name="Rectangle 45"/>
          <p:cNvSpPr>
            <a:spLocks noGrp="1" noChangeArrowheads="1"/>
          </p:cNvSpPr>
          <p:nvPr>
            <p:ph type="ftr" sz="quarter" idx="11"/>
          </p:nvPr>
        </p:nvSpPr>
        <p:spPr/>
        <p:txBody>
          <a:bodyPr/>
          <a:lstStyle>
            <a:lvl1pPr>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vl1pPr>
          </a:lstStyle>
          <a:p>
            <a:pPr>
              <a:defRPr/>
            </a:pPr>
            <a:fld id="{F39F60D5-9B03-4EF1-A5B4-F36A5680381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36F70586-7D1F-4C7A-A3F8-9DCE112C930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103188"/>
            <a:ext cx="2060575" cy="59531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42913" y="103188"/>
            <a:ext cx="6030912" cy="59531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8ACF63CB-5E99-4646-978B-084DCE5DCA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6E3A8CE9-6679-45C5-9D03-ECDECD076DF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125E1A12-2973-4018-AA56-C27D6FCB8A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63132FA0-F7A9-4DC7-BBA0-5AEA7BDC73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C74256C0-91DF-4AA7-8583-B9A0AE3164A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E20A34FF-9D65-4AFE-A976-9402F42681B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C4AAC80A-CDD5-4B2E-A4AB-497E519131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80B53C84-DB4E-4733-B0E1-0626E6DA30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C99AFC4D-E01A-4A37-BBA6-AC5D57613E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alpha val="49000"/>
          </a:schemeClr>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7938" y="0"/>
            <a:ext cx="2833688" cy="6856413"/>
            <a:chOff x="-5" y="0"/>
            <a:chExt cx="1785" cy="4319"/>
          </a:xfrm>
        </p:grpSpPr>
        <p:sp>
          <p:nvSpPr>
            <p:cNvPr id="69635"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pPr>
                <a:defRPr/>
              </a:pPr>
              <a:endParaRPr lang="ru-RU"/>
            </a:p>
          </p:txBody>
        </p:sp>
        <p:grpSp>
          <p:nvGrpSpPr>
            <p:cNvPr id="10249" name="Group 4"/>
            <p:cNvGrpSpPr>
              <a:grpSpLocks/>
            </p:cNvGrpSpPr>
            <p:nvPr/>
          </p:nvGrpSpPr>
          <p:grpSpPr bwMode="auto">
            <a:xfrm rot="14964908" flipH="1">
              <a:off x="104" y="2441"/>
              <a:ext cx="452" cy="444"/>
              <a:chOff x="1727" y="866"/>
              <a:chExt cx="129" cy="157"/>
            </a:xfrm>
          </p:grpSpPr>
          <p:sp>
            <p:nvSpPr>
              <p:cNvPr id="69637"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69638"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69639"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sp>
          <p:nvSpPr>
            <p:cNvPr id="69640"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pPr>
                <a:defRPr/>
              </a:pPr>
              <a:endParaRPr lang="ru-RU"/>
            </a:p>
          </p:txBody>
        </p:sp>
        <p:grpSp>
          <p:nvGrpSpPr>
            <p:cNvPr id="10251" name="Group 9"/>
            <p:cNvGrpSpPr>
              <a:grpSpLocks/>
            </p:cNvGrpSpPr>
            <p:nvPr/>
          </p:nvGrpSpPr>
          <p:grpSpPr bwMode="auto">
            <a:xfrm rot="416244">
              <a:off x="9" y="1746"/>
              <a:ext cx="1771" cy="1741"/>
              <a:chOff x="41" y="2787"/>
              <a:chExt cx="902" cy="833"/>
            </a:xfrm>
          </p:grpSpPr>
          <p:sp>
            <p:nvSpPr>
              <p:cNvPr id="69642"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pPr>
                  <a:defRPr/>
                </a:pPr>
                <a:endParaRPr lang="ru-RU"/>
              </a:p>
            </p:txBody>
          </p:sp>
          <p:sp>
            <p:nvSpPr>
              <p:cNvPr id="69643"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pPr>
                  <a:defRPr/>
                </a:pPr>
                <a:endParaRPr lang="ru-RU"/>
              </a:p>
            </p:txBody>
          </p:sp>
          <p:sp>
            <p:nvSpPr>
              <p:cNvPr id="69644"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pPr>
                  <a:defRPr/>
                </a:pPr>
                <a:endParaRPr lang="ru-RU"/>
              </a:p>
            </p:txBody>
          </p:sp>
          <p:sp>
            <p:nvSpPr>
              <p:cNvPr id="69645"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pPr>
                  <a:defRPr/>
                </a:pPr>
                <a:endParaRPr lang="ru-RU"/>
              </a:p>
            </p:txBody>
          </p:sp>
          <p:sp>
            <p:nvSpPr>
              <p:cNvPr id="69646" name="Freeform 14"/>
              <p:cNvSpPr>
                <a:spLocks/>
              </p:cNvSpPr>
              <p:nvPr userDrawn="1"/>
            </p:nvSpPr>
            <p:spPr bwMode="ltGray">
              <a:xfrm rot="373331" flipH="1">
                <a:off x="289" y="3133"/>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pPr>
                  <a:defRPr/>
                </a:pPr>
                <a:endParaRPr lang="ru-RU"/>
              </a:p>
            </p:txBody>
          </p:sp>
          <p:grpSp>
            <p:nvGrpSpPr>
              <p:cNvPr id="10283" name="Group 15"/>
              <p:cNvGrpSpPr>
                <a:grpSpLocks/>
              </p:cNvGrpSpPr>
              <p:nvPr userDrawn="1"/>
            </p:nvGrpSpPr>
            <p:grpSpPr bwMode="auto">
              <a:xfrm rot="10886446" flipH="1">
                <a:off x="335" y="3251"/>
                <a:ext cx="608" cy="369"/>
                <a:chOff x="-366" y="1704"/>
                <a:chExt cx="608" cy="369"/>
              </a:xfrm>
            </p:grpSpPr>
            <p:sp>
              <p:nvSpPr>
                <p:cNvPr id="69648"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pPr>
                    <a:defRPr/>
                  </a:pPr>
                  <a:endParaRPr lang="ru-RU"/>
                </a:p>
              </p:txBody>
            </p:sp>
            <p:sp>
              <p:nvSpPr>
                <p:cNvPr id="69649"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pPr>
                    <a:defRPr/>
                  </a:pPr>
                  <a:endParaRPr lang="ru-RU"/>
                </a:p>
              </p:txBody>
            </p:sp>
            <p:sp>
              <p:nvSpPr>
                <p:cNvPr id="69650" name="Freeform 18"/>
                <p:cNvSpPr>
                  <a:spLocks/>
                </p:cNvSpPr>
                <p:nvPr userDrawn="1"/>
              </p:nvSpPr>
              <p:spPr bwMode="ltGray">
                <a:xfrm rot="4200091">
                  <a:off x="193" y="1722"/>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pPr>
                    <a:defRPr/>
                  </a:pPr>
                  <a:endParaRPr lang="ru-RU"/>
                </a:p>
              </p:txBody>
            </p:sp>
          </p:grpSp>
        </p:grpSp>
        <p:grpSp>
          <p:nvGrpSpPr>
            <p:cNvPr id="10252" name="Group 19"/>
            <p:cNvGrpSpPr>
              <a:grpSpLocks/>
            </p:cNvGrpSpPr>
            <p:nvPr/>
          </p:nvGrpSpPr>
          <p:grpSpPr bwMode="auto">
            <a:xfrm rot="6248562">
              <a:off x="343" y="3854"/>
              <a:ext cx="392" cy="424"/>
              <a:chOff x="1727" y="866"/>
              <a:chExt cx="129" cy="157"/>
            </a:xfrm>
          </p:grpSpPr>
          <p:sp>
            <p:nvSpPr>
              <p:cNvPr id="69652" name="Freeform 20"/>
              <p:cNvSpPr>
                <a:spLocks/>
              </p:cNvSpPr>
              <p:nvPr userDrawn="1"/>
            </p:nvSpPr>
            <p:spPr bwMode="ltGray">
              <a:xfrm>
                <a:off x="1727" y="868"/>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69653" name="Freeform 21"/>
              <p:cNvSpPr>
                <a:spLocks/>
              </p:cNvSpPr>
              <p:nvPr userDrawn="1"/>
            </p:nvSpPr>
            <p:spPr bwMode="ltGray">
              <a:xfrm>
                <a:off x="1786" y="896"/>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69654"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0253" name="Group 23"/>
            <p:cNvGrpSpPr>
              <a:grpSpLocks/>
            </p:cNvGrpSpPr>
            <p:nvPr/>
          </p:nvGrpSpPr>
          <p:grpSpPr bwMode="auto">
            <a:xfrm rot="5003157">
              <a:off x="249" y="1102"/>
              <a:ext cx="412" cy="500"/>
              <a:chOff x="1727" y="866"/>
              <a:chExt cx="129" cy="157"/>
            </a:xfrm>
          </p:grpSpPr>
          <p:sp>
            <p:nvSpPr>
              <p:cNvPr id="69656"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69657"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69658"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grpSp>
          <p:nvGrpSpPr>
            <p:cNvPr id="10254" name="Group 27"/>
            <p:cNvGrpSpPr>
              <a:grpSpLocks/>
            </p:cNvGrpSpPr>
            <p:nvPr/>
          </p:nvGrpSpPr>
          <p:grpSpPr bwMode="auto">
            <a:xfrm>
              <a:off x="815" y="0"/>
              <a:ext cx="345" cy="367"/>
              <a:chOff x="1727" y="866"/>
              <a:chExt cx="129" cy="157"/>
            </a:xfrm>
          </p:grpSpPr>
          <p:sp>
            <p:nvSpPr>
              <p:cNvPr id="69660"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ru-RU"/>
              </a:p>
            </p:txBody>
          </p:sp>
          <p:sp>
            <p:nvSpPr>
              <p:cNvPr id="69661"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ru-RU"/>
              </a:p>
            </p:txBody>
          </p:sp>
          <p:sp>
            <p:nvSpPr>
              <p:cNvPr id="69662"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ru-RU"/>
              </a:p>
            </p:txBody>
          </p:sp>
        </p:grpSp>
        <p:sp>
          <p:nvSpPr>
            <p:cNvPr id="69663"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pPr>
                <a:defRPr/>
              </a:pPr>
              <a:endParaRPr lang="ru-RU"/>
            </a:p>
          </p:txBody>
        </p:sp>
        <p:sp>
          <p:nvSpPr>
            <p:cNvPr id="69664"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pPr>
                <a:defRPr/>
              </a:pPr>
              <a:endParaRPr lang="ru-RU"/>
            </a:p>
          </p:txBody>
        </p:sp>
        <p:sp>
          <p:nvSpPr>
            <p:cNvPr id="69665"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pPr>
                <a:defRPr/>
              </a:pPr>
              <a:endParaRPr lang="ru-RU"/>
            </a:p>
          </p:txBody>
        </p:sp>
        <p:sp>
          <p:nvSpPr>
            <p:cNvPr id="69666"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pPr>
                <a:defRPr/>
              </a:pPr>
              <a:endParaRPr lang="ru-RU"/>
            </a:p>
          </p:txBody>
        </p:sp>
        <p:sp>
          <p:nvSpPr>
            <p:cNvPr id="69667"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pPr>
                <a:defRPr/>
              </a:pPr>
              <a:endParaRPr lang="ru-RU"/>
            </a:p>
          </p:txBody>
        </p:sp>
        <p:sp>
          <p:nvSpPr>
            <p:cNvPr id="69668"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pPr>
                <a:defRPr/>
              </a:pPr>
              <a:endParaRPr lang="ru-RU"/>
            </a:p>
          </p:txBody>
        </p:sp>
        <p:sp>
          <p:nvSpPr>
            <p:cNvPr id="69669"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pPr>
                <a:defRPr/>
              </a:pPr>
              <a:endParaRPr lang="ru-RU"/>
            </a:p>
          </p:txBody>
        </p:sp>
        <p:sp>
          <p:nvSpPr>
            <p:cNvPr id="69670"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ru-RU"/>
            </a:p>
          </p:txBody>
        </p:sp>
        <p:sp>
          <p:nvSpPr>
            <p:cNvPr id="69671"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ru-RU"/>
            </a:p>
          </p:txBody>
        </p:sp>
        <p:sp>
          <p:nvSpPr>
            <p:cNvPr id="69672"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pPr>
                <a:defRPr/>
              </a:pPr>
              <a:endParaRPr lang="ru-RU"/>
            </a:p>
          </p:txBody>
        </p:sp>
        <p:sp>
          <p:nvSpPr>
            <p:cNvPr id="69673"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ru-RU"/>
            </a:p>
          </p:txBody>
        </p:sp>
        <p:sp>
          <p:nvSpPr>
            <p:cNvPr id="69674"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pPr>
                <a:defRPr/>
              </a:pPr>
              <a:endParaRPr lang="ru-RU"/>
            </a:p>
          </p:txBody>
        </p:sp>
        <p:sp>
          <p:nvSpPr>
            <p:cNvPr id="69675"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pPr>
                <a:defRPr/>
              </a:pPr>
              <a:endParaRPr lang="ru-RU"/>
            </a:p>
          </p:txBody>
        </p:sp>
        <p:sp>
          <p:nvSpPr>
            <p:cNvPr id="69676"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pPr>
                <a:defRPr/>
              </a:pPr>
              <a:endParaRPr lang="ru-RU"/>
            </a:p>
          </p:txBody>
        </p:sp>
      </p:grpSp>
      <p:sp>
        <p:nvSpPr>
          <p:cNvPr id="69677"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Образец заголовка</a:t>
            </a:r>
          </a:p>
        </p:txBody>
      </p:sp>
      <p:sp>
        <p:nvSpPr>
          <p:cNvPr id="10244"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69679"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9680"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9681"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070E9C9B-3DEA-488E-885E-7A9F939963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11.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 Id="rId9" Type="http://schemas.openxmlformats.org/officeDocument/2006/relationships/image" Target="../media/image38.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0.png"/><Relationship Id="rId5" Type="http://schemas.openxmlformats.org/officeDocument/2006/relationships/image" Target="../media/image1.wmf"/><Relationship Id="rId4" Type="http://schemas.openxmlformats.org/officeDocument/2006/relationships/image" Target="../media/image39.wmf"/></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wmf"/><Relationship Id="rId1" Type="http://schemas.openxmlformats.org/officeDocument/2006/relationships/slideLayout" Target="../slideLayouts/slideLayout1.xml"/><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4882" y="3212629"/>
            <a:ext cx="9144000" cy="2447925"/>
          </a:xfrm>
        </p:spPr>
        <p:txBody>
          <a:bodyPr/>
          <a:lstStyle/>
          <a:p>
            <a:pPr eaLnBrk="1" hangingPunct="1">
              <a:lnSpc>
                <a:spcPct val="80000"/>
              </a:lnSpc>
              <a:defRPr/>
            </a:pPr>
            <a:r>
              <a:rPr lang="en-US" altLang="ja-JP" sz="2200" dirty="0">
                <a:ea typeface="ＭＳ Ｐゴシック" charset="-128"/>
              </a:rPr>
              <a:t>Vera </a:t>
            </a:r>
            <a:r>
              <a:rPr lang="en-US" altLang="ja-JP" sz="2200" dirty="0" err="1">
                <a:ea typeface="ＭＳ Ｐゴシック" charset="-128"/>
              </a:rPr>
              <a:t>Tkachenko</a:t>
            </a:r>
            <a:r>
              <a:rPr lang="en-US" altLang="ja-JP" sz="2200" dirty="0">
                <a:ea typeface="ＭＳ Ｐゴシック" charset="-128"/>
              </a:rPr>
              <a:t>, </a:t>
            </a:r>
            <a:r>
              <a:rPr lang="en-US" altLang="ja-JP" sz="2200" dirty="0" err="1">
                <a:ea typeface="ＭＳ Ｐゴシック" charset="-128"/>
              </a:rPr>
              <a:t>Oleksii</a:t>
            </a:r>
            <a:r>
              <a:rPr lang="en-US" altLang="ja-JP" sz="2200" dirty="0">
                <a:ea typeface="ＭＳ Ｐゴシック" charset="-128"/>
              </a:rPr>
              <a:t> </a:t>
            </a:r>
            <a:r>
              <a:rPr lang="en-US" altLang="ja-JP" sz="2200" dirty="0" err="1">
                <a:ea typeface="ＭＳ Ｐゴシック" charset="-128"/>
              </a:rPr>
              <a:t>Barybin</a:t>
            </a:r>
            <a:r>
              <a:rPr lang="en-US" altLang="ja-JP" sz="2200" dirty="0">
                <a:ea typeface="ＭＳ Ｐゴシック" charset="-128"/>
              </a:rPr>
              <a:t>, Mikhail </a:t>
            </a:r>
            <a:r>
              <a:rPr lang="en-US" altLang="ja-JP" sz="2200" dirty="0" err="1">
                <a:ea typeface="ＭＳ Ｐゴシック" charset="-128"/>
              </a:rPr>
              <a:t>Belogolovskii</a:t>
            </a:r>
            <a:endParaRPr lang="en-US" altLang="ja-JP" sz="2200" dirty="0">
              <a:ea typeface="ＭＳ Ｐゴシック" charset="-128"/>
            </a:endParaRPr>
          </a:p>
          <a:p>
            <a:pPr eaLnBrk="1" hangingPunct="1">
              <a:lnSpc>
                <a:spcPct val="80000"/>
              </a:lnSpc>
              <a:defRPr/>
            </a:pPr>
            <a:endParaRPr lang="en-US" altLang="ja-JP" sz="2200" baseline="30000" dirty="0">
              <a:ea typeface="ＭＳ Ｐゴシック" charset="-128"/>
            </a:endParaRPr>
          </a:p>
          <a:p>
            <a:pPr eaLnBrk="1" hangingPunct="1">
              <a:lnSpc>
                <a:spcPct val="80000"/>
              </a:lnSpc>
              <a:defRPr/>
            </a:pPr>
            <a:endParaRPr lang="en-US" sz="2100" b="0" dirty="0">
              <a:effectLst/>
            </a:endParaRPr>
          </a:p>
          <a:p>
            <a:pPr eaLnBrk="1" hangingPunct="1">
              <a:lnSpc>
                <a:spcPct val="80000"/>
              </a:lnSpc>
              <a:defRPr/>
            </a:pPr>
            <a:r>
              <a:rPr lang="en-US" sz="2100" b="0" dirty="0" err="1">
                <a:effectLst/>
              </a:rPr>
              <a:t>Vasyl</a:t>
            </a:r>
            <a:r>
              <a:rPr lang="en-US" sz="2100" b="0" dirty="0">
                <a:effectLst/>
              </a:rPr>
              <a:t>' </a:t>
            </a:r>
            <a:r>
              <a:rPr lang="en-US" sz="2100" b="0" dirty="0" err="1">
                <a:effectLst/>
              </a:rPr>
              <a:t>Stus</a:t>
            </a:r>
            <a:r>
              <a:rPr lang="en-US" sz="2100" b="0" dirty="0">
                <a:effectLst/>
              </a:rPr>
              <a:t> Donetsk National University, </a:t>
            </a:r>
          </a:p>
          <a:p>
            <a:pPr eaLnBrk="1" hangingPunct="1">
              <a:lnSpc>
                <a:spcPct val="80000"/>
              </a:lnSpc>
              <a:defRPr/>
            </a:pPr>
            <a:r>
              <a:rPr lang="en-US" sz="2100" b="0" dirty="0">
                <a:effectLst/>
              </a:rPr>
              <a:t>21021 </a:t>
            </a:r>
            <a:r>
              <a:rPr lang="en-US" sz="2100" b="0" dirty="0" err="1">
                <a:effectLst/>
              </a:rPr>
              <a:t>Vinnytsia</a:t>
            </a:r>
            <a:r>
              <a:rPr lang="en-US" sz="2100" b="0" dirty="0">
                <a:effectLst/>
              </a:rPr>
              <a:t>, Ukraine</a:t>
            </a:r>
          </a:p>
          <a:p>
            <a:pPr eaLnBrk="1" hangingPunct="1">
              <a:lnSpc>
                <a:spcPct val="80000"/>
              </a:lnSpc>
              <a:defRPr/>
            </a:pPr>
            <a:endParaRPr lang="en-US" altLang="ja-JP" sz="2100" b="0" dirty="0">
              <a:solidFill>
                <a:schemeClr val="tx2"/>
              </a:solidFill>
              <a:effectLst/>
              <a:latin typeface="Arial" charset="0"/>
              <a:ea typeface="ＭＳ Ｐゴシック" charset="-128"/>
            </a:endParaRPr>
          </a:p>
          <a:p>
            <a:pPr eaLnBrk="1" hangingPunct="1">
              <a:lnSpc>
                <a:spcPct val="80000"/>
              </a:lnSpc>
              <a:defRPr/>
            </a:pPr>
            <a:endParaRPr lang="en-US" sz="2400" dirty="0">
              <a:effectLst/>
            </a:endParaRPr>
          </a:p>
          <a:p>
            <a:pPr eaLnBrk="1" hangingPunct="1">
              <a:lnSpc>
                <a:spcPct val="80000"/>
              </a:lnSpc>
              <a:defRPr/>
            </a:pPr>
            <a:r>
              <a:rPr lang="en-US" sz="2000" dirty="0">
                <a:solidFill>
                  <a:schemeClr val="accent5">
                    <a:lumMod val="25000"/>
                  </a:schemeClr>
                </a:solidFill>
                <a:effectLst/>
              </a:rPr>
              <a:t>XIII International Scientific Conference «Electronics and Applied Physics» </a:t>
            </a:r>
          </a:p>
          <a:p>
            <a:pPr eaLnBrk="1" hangingPunct="1">
              <a:lnSpc>
                <a:spcPct val="80000"/>
              </a:lnSpc>
              <a:defRPr/>
            </a:pPr>
            <a:r>
              <a:rPr lang="en-US" sz="2000" dirty="0">
                <a:solidFill>
                  <a:schemeClr val="accent5">
                    <a:lumMod val="25000"/>
                  </a:schemeClr>
                </a:solidFill>
                <a:effectLst/>
              </a:rPr>
              <a:t>Kyiv, October 2017</a:t>
            </a:r>
            <a:endParaRPr lang="en-US" altLang="ja-JP" sz="2000" b="0" dirty="0">
              <a:solidFill>
                <a:schemeClr val="accent5">
                  <a:lumMod val="25000"/>
                </a:schemeClr>
              </a:solidFill>
              <a:latin typeface="Arial" charset="0"/>
              <a:ea typeface="ＭＳ Ｐゴシック" charset="-128"/>
            </a:endParaRPr>
          </a:p>
        </p:txBody>
      </p:sp>
      <p:sp>
        <p:nvSpPr>
          <p:cNvPr id="2054" name="Rectangle 6"/>
          <p:cNvSpPr>
            <a:spLocks noGrp="1" noChangeArrowheads="1"/>
          </p:cNvSpPr>
          <p:nvPr>
            <p:ph type="ctrTitle"/>
          </p:nvPr>
        </p:nvSpPr>
        <p:spPr>
          <a:xfrm>
            <a:off x="7985" y="1484784"/>
            <a:ext cx="9144001" cy="936625"/>
          </a:xfrm>
        </p:spPr>
        <p:txBody>
          <a:bodyPr/>
          <a:lstStyle/>
          <a:p>
            <a:br>
              <a:rPr lang="en-US" sz="3200" i="1" dirty="0"/>
            </a:br>
            <a:br>
              <a:rPr lang="en-US" sz="3200" i="1" dirty="0"/>
            </a:br>
            <a:br>
              <a:rPr lang="en-US" sz="3200" i="1" dirty="0"/>
            </a:br>
            <a:r>
              <a:rPr lang="en-US" sz="3200" dirty="0"/>
              <a:t> </a:t>
            </a:r>
            <a:br>
              <a:rPr lang="en-US" sz="3200" dirty="0"/>
            </a:br>
            <a:br>
              <a:rPr lang="en-US" sz="3200" dirty="0"/>
            </a:br>
            <a:br>
              <a:rPr lang="en-US" sz="3200" dirty="0"/>
            </a:br>
            <a:br>
              <a:rPr lang="en-US" sz="3200" dirty="0"/>
            </a:br>
            <a:br>
              <a:rPr lang="en-US" sz="3200" dirty="0"/>
            </a:br>
            <a:br>
              <a:rPr lang="en-US" sz="3200" dirty="0"/>
            </a:br>
            <a:br>
              <a:rPr lang="ru-RU" dirty="0">
                <a:effectLst/>
              </a:rPr>
            </a:br>
            <a:br>
              <a:rPr lang="en-US" dirty="0">
                <a:effectLst/>
              </a:rPr>
            </a:br>
            <a:br>
              <a:rPr lang="en-US" dirty="0">
                <a:effectLst/>
              </a:rPr>
            </a:br>
            <a:r>
              <a:rPr lang="en-US" dirty="0">
                <a:effectLst/>
              </a:rPr>
              <a:t> </a:t>
            </a:r>
            <a:br>
              <a:rPr lang="ru-RU" dirty="0">
                <a:effectLst/>
              </a:rPr>
            </a:br>
            <a:br>
              <a:rPr lang="ru-RU" dirty="0">
                <a:effectLst/>
              </a:rPr>
            </a:br>
            <a:br>
              <a:rPr lang="en-US" sz="2200" dirty="0"/>
            </a:br>
            <a:br>
              <a:rPr lang="en-US" sz="2200" dirty="0"/>
            </a:br>
            <a:br>
              <a:rPr lang="en-US" sz="2200" dirty="0"/>
            </a:br>
            <a:r>
              <a:rPr lang="en-US" sz="3200" dirty="0"/>
              <a:t> </a:t>
            </a:r>
            <a:br>
              <a:rPr lang="en-US" sz="3200" dirty="0"/>
            </a:br>
            <a:br>
              <a:rPr lang="ru-RU" sz="3200" dirty="0">
                <a:effectLst/>
              </a:rPr>
            </a:br>
            <a:r>
              <a:rPr lang="ru-RU" sz="3200" i="1" dirty="0">
                <a:solidFill>
                  <a:srgbClr val="0070C0"/>
                </a:solidFill>
                <a:effectLst/>
              </a:rPr>
              <a:t>SIMULATION OF CURRENT-VOLTAGE CHARACTERISTICS OF LARGE-AREA JOSEPHSON JUNCTIONS</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3" name="Picture 3"/>
          <p:cNvPicPr>
            <a:picLocks noChangeAspect="1" noChangeArrowheads="1"/>
          </p:cNvPicPr>
          <p:nvPr/>
        </p:nvPicPr>
        <p:blipFill>
          <a:blip r:embed="rId2"/>
          <a:srcRect/>
          <a:stretch>
            <a:fillRect/>
          </a:stretch>
        </p:blipFill>
        <p:spPr bwMode="auto">
          <a:xfrm>
            <a:off x="323850" y="1268398"/>
            <a:ext cx="8497888" cy="88900"/>
          </a:xfrm>
          <a:prstGeom prst="rect">
            <a:avLst/>
          </a:prstGeom>
          <a:noFill/>
          <a:ln w="9525">
            <a:noFill/>
            <a:miter lim="800000"/>
            <a:headEnd/>
            <a:tailEnd/>
          </a:ln>
        </p:spPr>
      </p:pic>
      <p:sp>
        <p:nvSpPr>
          <p:cNvPr id="15364" name="Text Box 4"/>
          <p:cNvSpPr txBox="1">
            <a:spLocks noChangeArrowheads="1"/>
          </p:cNvSpPr>
          <p:nvPr/>
        </p:nvSpPr>
        <p:spPr bwMode="auto">
          <a:xfrm>
            <a:off x="107950" y="285728"/>
            <a:ext cx="9072563"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W:S</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grpSp>
        <p:nvGrpSpPr>
          <p:cNvPr id="15367" name="Группа 591"/>
          <p:cNvGrpSpPr>
            <a:grpSpLocks/>
          </p:cNvGrpSpPr>
          <p:nvPr/>
        </p:nvGrpSpPr>
        <p:grpSpPr bwMode="auto">
          <a:xfrm>
            <a:off x="12060238" y="16606838"/>
            <a:ext cx="2922587" cy="1338262"/>
            <a:chOff x="8124825" y="13198475"/>
            <a:chExt cx="6858000" cy="4746629"/>
          </a:xfrm>
        </p:grpSpPr>
        <p:grpSp>
          <p:nvGrpSpPr>
            <p:cNvPr id="15532" name="Group 62"/>
            <p:cNvGrpSpPr>
              <a:grpSpLocks/>
            </p:cNvGrpSpPr>
            <p:nvPr/>
          </p:nvGrpSpPr>
          <p:grpSpPr bwMode="auto">
            <a:xfrm>
              <a:off x="8124825" y="13960476"/>
              <a:ext cx="6858000" cy="3984628"/>
              <a:chOff x="1594" y="1335"/>
              <a:chExt cx="6356" cy="3075"/>
            </a:xfrm>
          </p:grpSpPr>
          <p:sp>
            <p:nvSpPr>
              <p:cNvPr id="15535" name="AutoShape 63"/>
              <p:cNvSpPr>
                <a:spLocks noChangeArrowheads="1"/>
              </p:cNvSpPr>
              <p:nvPr/>
            </p:nvSpPr>
            <p:spPr bwMode="auto">
              <a:xfrm>
                <a:off x="3240" y="3018"/>
                <a:ext cx="4710" cy="1392"/>
              </a:xfrm>
              <a:prstGeom prst="cube">
                <a:avLst>
                  <a:gd name="adj" fmla="val 68056"/>
                </a:avLst>
              </a:prstGeom>
              <a:solidFill>
                <a:srgbClr val="D99594"/>
              </a:solidFill>
              <a:ln w="9525">
                <a:noFill/>
                <a:miter lim="800000"/>
                <a:headEnd/>
                <a:tailEnd/>
              </a:ln>
            </p:spPr>
            <p:txBody>
              <a:bodyPr/>
              <a:lstStyle/>
              <a:p>
                <a:endParaRPr lang="ru-RU"/>
              </a:p>
            </p:txBody>
          </p:sp>
          <p:sp>
            <p:nvSpPr>
              <p:cNvPr id="15536" name="AutoShape 64"/>
              <p:cNvSpPr>
                <a:spLocks noChangeArrowheads="1"/>
              </p:cNvSpPr>
              <p:nvPr/>
            </p:nvSpPr>
            <p:spPr bwMode="auto">
              <a:xfrm>
                <a:off x="3240" y="2573"/>
                <a:ext cx="4710" cy="1392"/>
              </a:xfrm>
              <a:prstGeom prst="cube">
                <a:avLst>
                  <a:gd name="adj" fmla="val 68056"/>
                </a:avLst>
              </a:prstGeom>
              <a:solidFill>
                <a:srgbClr val="FFFF71"/>
              </a:solidFill>
              <a:ln w="9525">
                <a:noFill/>
                <a:miter lim="800000"/>
                <a:headEnd/>
                <a:tailEnd/>
              </a:ln>
            </p:spPr>
            <p:txBody>
              <a:bodyPr/>
              <a:lstStyle/>
              <a:p>
                <a:endParaRPr lang="ru-RU"/>
              </a:p>
            </p:txBody>
          </p:sp>
          <p:sp>
            <p:nvSpPr>
              <p:cNvPr id="15537" name="AutoShape 65"/>
              <p:cNvSpPr>
                <a:spLocks noChangeArrowheads="1"/>
              </p:cNvSpPr>
              <p:nvPr/>
            </p:nvSpPr>
            <p:spPr bwMode="auto">
              <a:xfrm>
                <a:off x="3240" y="2175"/>
                <a:ext cx="4710" cy="1392"/>
              </a:xfrm>
              <a:prstGeom prst="cube">
                <a:avLst>
                  <a:gd name="adj" fmla="val 68056"/>
                </a:avLst>
              </a:prstGeom>
              <a:solidFill>
                <a:srgbClr val="FFFF71"/>
              </a:solidFill>
              <a:ln w="9525">
                <a:noFill/>
                <a:miter lim="800000"/>
                <a:headEnd/>
                <a:tailEnd/>
              </a:ln>
            </p:spPr>
            <p:txBody>
              <a:bodyPr/>
              <a:lstStyle/>
              <a:p>
                <a:endParaRPr lang="ru-RU"/>
              </a:p>
            </p:txBody>
          </p:sp>
          <p:grpSp>
            <p:nvGrpSpPr>
              <p:cNvPr id="15538" name="Group 66"/>
              <p:cNvGrpSpPr>
                <a:grpSpLocks/>
              </p:cNvGrpSpPr>
              <p:nvPr/>
            </p:nvGrpSpPr>
            <p:grpSpPr bwMode="auto">
              <a:xfrm>
                <a:off x="3240" y="1760"/>
                <a:ext cx="4710" cy="1393"/>
                <a:chOff x="3240" y="1760"/>
                <a:chExt cx="4710" cy="1393"/>
              </a:xfrm>
            </p:grpSpPr>
            <p:sp>
              <p:nvSpPr>
                <p:cNvPr id="15546" name="AutoShape 67"/>
                <p:cNvSpPr>
                  <a:spLocks noChangeArrowheads="1"/>
                </p:cNvSpPr>
                <p:nvPr/>
              </p:nvSpPr>
              <p:spPr bwMode="auto">
                <a:xfrm>
                  <a:off x="3240" y="1760"/>
                  <a:ext cx="4710" cy="1393"/>
                </a:xfrm>
                <a:prstGeom prst="cube">
                  <a:avLst>
                    <a:gd name="adj" fmla="val 68056"/>
                  </a:avLst>
                </a:prstGeom>
                <a:solidFill>
                  <a:srgbClr val="FFFF71"/>
                </a:solidFill>
                <a:ln w="9525">
                  <a:noFill/>
                  <a:miter lim="800000"/>
                  <a:headEnd/>
                  <a:tailEnd/>
                </a:ln>
              </p:spPr>
              <p:txBody>
                <a:bodyPr/>
                <a:lstStyle/>
                <a:p>
                  <a:endParaRPr lang="ru-RU"/>
                </a:p>
              </p:txBody>
            </p:sp>
            <p:grpSp>
              <p:nvGrpSpPr>
                <p:cNvPr id="15547" name="Group 68"/>
                <p:cNvGrpSpPr>
                  <a:grpSpLocks/>
                </p:cNvGrpSpPr>
                <p:nvPr/>
              </p:nvGrpSpPr>
              <p:grpSpPr bwMode="auto">
                <a:xfrm>
                  <a:off x="3240" y="1890"/>
                  <a:ext cx="4710" cy="1250"/>
                  <a:chOff x="3240" y="1890"/>
                  <a:chExt cx="4710" cy="1250"/>
                </a:xfrm>
              </p:grpSpPr>
              <p:sp>
                <p:nvSpPr>
                  <p:cNvPr id="15548" name="Oval 69"/>
                  <p:cNvSpPr>
                    <a:spLocks noChangeArrowheads="1"/>
                  </p:cNvSpPr>
                  <p:nvPr/>
                </p:nvSpPr>
                <p:spPr bwMode="auto">
                  <a:xfrm flipV="1">
                    <a:off x="3345"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49" name="Oval 70"/>
                  <p:cNvSpPr>
                    <a:spLocks noChangeArrowheads="1"/>
                  </p:cNvSpPr>
                  <p:nvPr/>
                </p:nvSpPr>
                <p:spPr bwMode="auto">
                  <a:xfrm flipV="1">
                    <a:off x="3440" y="29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0" name="Oval 71"/>
                  <p:cNvSpPr>
                    <a:spLocks noChangeArrowheads="1"/>
                  </p:cNvSpPr>
                  <p:nvPr/>
                </p:nvSpPr>
                <p:spPr bwMode="auto">
                  <a:xfrm flipV="1">
                    <a:off x="3585"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1" name="Oval 72"/>
                  <p:cNvSpPr>
                    <a:spLocks noChangeArrowheads="1"/>
                  </p:cNvSpPr>
                  <p:nvPr/>
                </p:nvSpPr>
                <p:spPr bwMode="auto">
                  <a:xfrm flipV="1">
                    <a:off x="3755" y="2845"/>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2" name="Oval 73"/>
                  <p:cNvSpPr>
                    <a:spLocks noChangeArrowheads="1"/>
                  </p:cNvSpPr>
                  <p:nvPr/>
                </p:nvSpPr>
                <p:spPr bwMode="auto">
                  <a:xfrm flipV="1">
                    <a:off x="3585" y="303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3" name="Oval 74"/>
                  <p:cNvSpPr>
                    <a:spLocks noChangeArrowheads="1"/>
                  </p:cNvSpPr>
                  <p:nvPr/>
                </p:nvSpPr>
                <p:spPr bwMode="auto">
                  <a:xfrm flipV="1">
                    <a:off x="7516" y="241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4" name="Oval 75"/>
                  <p:cNvSpPr>
                    <a:spLocks noChangeArrowheads="1"/>
                  </p:cNvSpPr>
                  <p:nvPr/>
                </p:nvSpPr>
                <p:spPr bwMode="auto">
                  <a:xfrm flipV="1">
                    <a:off x="7150"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5" name="Oval 76"/>
                  <p:cNvSpPr>
                    <a:spLocks noChangeArrowheads="1"/>
                  </p:cNvSpPr>
                  <p:nvPr/>
                </p:nvSpPr>
                <p:spPr bwMode="auto">
                  <a:xfrm flipV="1">
                    <a:off x="7250" y="25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6" name="Oval 77"/>
                  <p:cNvSpPr>
                    <a:spLocks noChangeArrowheads="1"/>
                  </p:cNvSpPr>
                  <p:nvPr/>
                </p:nvSpPr>
                <p:spPr bwMode="auto">
                  <a:xfrm flipV="1">
                    <a:off x="3970" y="275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7" name="Oval 78"/>
                  <p:cNvSpPr>
                    <a:spLocks noChangeArrowheads="1"/>
                  </p:cNvSpPr>
                  <p:nvPr/>
                </p:nvSpPr>
                <p:spPr bwMode="auto">
                  <a:xfrm flipV="1">
                    <a:off x="3900" y="29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8" name="Oval 79"/>
                  <p:cNvSpPr>
                    <a:spLocks noChangeArrowheads="1"/>
                  </p:cNvSpPr>
                  <p:nvPr/>
                </p:nvSpPr>
                <p:spPr bwMode="auto">
                  <a:xfrm flipV="1">
                    <a:off x="3240"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59" name="Oval 80"/>
                  <p:cNvSpPr>
                    <a:spLocks noChangeArrowheads="1"/>
                  </p:cNvSpPr>
                  <p:nvPr/>
                </p:nvSpPr>
                <p:spPr bwMode="auto">
                  <a:xfrm flipV="1">
                    <a:off x="4170" y="2845"/>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0" name="Oval 81"/>
                  <p:cNvSpPr>
                    <a:spLocks noChangeArrowheads="1"/>
                  </p:cNvSpPr>
                  <p:nvPr/>
                </p:nvSpPr>
                <p:spPr bwMode="auto">
                  <a:xfrm flipV="1">
                    <a:off x="436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1" name="Oval 82"/>
                  <p:cNvSpPr>
                    <a:spLocks noChangeArrowheads="1"/>
                  </p:cNvSpPr>
                  <p:nvPr/>
                </p:nvSpPr>
                <p:spPr bwMode="auto">
                  <a:xfrm flipV="1">
                    <a:off x="446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2" name="Oval 83"/>
                  <p:cNvSpPr>
                    <a:spLocks noChangeArrowheads="1"/>
                  </p:cNvSpPr>
                  <p:nvPr/>
                </p:nvSpPr>
                <p:spPr bwMode="auto">
                  <a:xfrm flipV="1">
                    <a:off x="460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3" name="Oval 84"/>
                  <p:cNvSpPr>
                    <a:spLocks noChangeArrowheads="1"/>
                  </p:cNvSpPr>
                  <p:nvPr/>
                </p:nvSpPr>
                <p:spPr bwMode="auto">
                  <a:xfrm flipV="1">
                    <a:off x="4779"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4" name="Oval 85"/>
                  <p:cNvSpPr>
                    <a:spLocks noChangeArrowheads="1"/>
                  </p:cNvSpPr>
                  <p:nvPr/>
                </p:nvSpPr>
                <p:spPr bwMode="auto">
                  <a:xfrm flipV="1">
                    <a:off x="4609"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5" name="Oval 86"/>
                  <p:cNvSpPr>
                    <a:spLocks noChangeArrowheads="1"/>
                  </p:cNvSpPr>
                  <p:nvPr/>
                </p:nvSpPr>
                <p:spPr bwMode="auto">
                  <a:xfrm flipV="1">
                    <a:off x="4994" y="27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6" name="Oval 87"/>
                  <p:cNvSpPr>
                    <a:spLocks noChangeArrowheads="1"/>
                  </p:cNvSpPr>
                  <p:nvPr/>
                </p:nvSpPr>
                <p:spPr bwMode="auto">
                  <a:xfrm flipV="1">
                    <a:off x="492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7" name="Oval 88"/>
                  <p:cNvSpPr>
                    <a:spLocks noChangeArrowheads="1"/>
                  </p:cNvSpPr>
                  <p:nvPr/>
                </p:nvSpPr>
                <p:spPr bwMode="auto">
                  <a:xfrm flipV="1">
                    <a:off x="4264"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8" name="Oval 89"/>
                  <p:cNvSpPr>
                    <a:spLocks noChangeArrowheads="1"/>
                  </p:cNvSpPr>
                  <p:nvPr/>
                </p:nvSpPr>
                <p:spPr bwMode="auto">
                  <a:xfrm flipV="1">
                    <a:off x="5194"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69" name="Oval 90"/>
                  <p:cNvSpPr>
                    <a:spLocks noChangeArrowheads="1"/>
                  </p:cNvSpPr>
                  <p:nvPr/>
                </p:nvSpPr>
                <p:spPr bwMode="auto">
                  <a:xfrm flipV="1">
                    <a:off x="533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0" name="Oval 91"/>
                  <p:cNvSpPr>
                    <a:spLocks noChangeArrowheads="1"/>
                  </p:cNvSpPr>
                  <p:nvPr/>
                </p:nvSpPr>
                <p:spPr bwMode="auto">
                  <a:xfrm flipV="1">
                    <a:off x="543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1" name="Oval 92"/>
                  <p:cNvSpPr>
                    <a:spLocks noChangeArrowheads="1"/>
                  </p:cNvSpPr>
                  <p:nvPr/>
                </p:nvSpPr>
                <p:spPr bwMode="auto">
                  <a:xfrm flipV="1">
                    <a:off x="557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2" name="Oval 93"/>
                  <p:cNvSpPr>
                    <a:spLocks noChangeArrowheads="1"/>
                  </p:cNvSpPr>
                  <p:nvPr/>
                </p:nvSpPr>
                <p:spPr bwMode="auto">
                  <a:xfrm flipV="1">
                    <a:off x="5749"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3" name="Oval 94"/>
                  <p:cNvSpPr>
                    <a:spLocks noChangeArrowheads="1"/>
                  </p:cNvSpPr>
                  <p:nvPr/>
                </p:nvSpPr>
                <p:spPr bwMode="auto">
                  <a:xfrm flipV="1">
                    <a:off x="5579"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4" name="Oval 95"/>
                  <p:cNvSpPr>
                    <a:spLocks noChangeArrowheads="1"/>
                  </p:cNvSpPr>
                  <p:nvPr/>
                </p:nvSpPr>
                <p:spPr bwMode="auto">
                  <a:xfrm flipV="1">
                    <a:off x="5964" y="27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5" name="Oval 96"/>
                  <p:cNvSpPr>
                    <a:spLocks noChangeArrowheads="1"/>
                  </p:cNvSpPr>
                  <p:nvPr/>
                </p:nvSpPr>
                <p:spPr bwMode="auto">
                  <a:xfrm flipV="1">
                    <a:off x="589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6" name="Oval 97"/>
                  <p:cNvSpPr>
                    <a:spLocks noChangeArrowheads="1"/>
                  </p:cNvSpPr>
                  <p:nvPr/>
                </p:nvSpPr>
                <p:spPr bwMode="auto">
                  <a:xfrm flipV="1">
                    <a:off x="5234"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7" name="Oval 98"/>
                  <p:cNvSpPr>
                    <a:spLocks noChangeArrowheads="1"/>
                  </p:cNvSpPr>
                  <p:nvPr/>
                </p:nvSpPr>
                <p:spPr bwMode="auto">
                  <a:xfrm flipV="1">
                    <a:off x="6164"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8" name="Oval 99"/>
                  <p:cNvSpPr>
                    <a:spLocks noChangeArrowheads="1"/>
                  </p:cNvSpPr>
                  <p:nvPr/>
                </p:nvSpPr>
                <p:spPr bwMode="auto">
                  <a:xfrm flipV="1">
                    <a:off x="6363" y="276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79" name="Oval 100"/>
                  <p:cNvSpPr>
                    <a:spLocks noChangeArrowheads="1"/>
                  </p:cNvSpPr>
                  <p:nvPr/>
                </p:nvSpPr>
                <p:spPr bwMode="auto">
                  <a:xfrm flipV="1">
                    <a:off x="6458" y="294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0" name="Oval 101"/>
                  <p:cNvSpPr>
                    <a:spLocks noChangeArrowheads="1"/>
                  </p:cNvSpPr>
                  <p:nvPr/>
                </p:nvSpPr>
                <p:spPr bwMode="auto">
                  <a:xfrm flipV="1">
                    <a:off x="6603" y="276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1" name="Oval 102"/>
                  <p:cNvSpPr>
                    <a:spLocks noChangeArrowheads="1"/>
                  </p:cNvSpPr>
                  <p:nvPr/>
                </p:nvSpPr>
                <p:spPr bwMode="auto">
                  <a:xfrm flipV="1">
                    <a:off x="6773" y="2821"/>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2" name="Oval 103"/>
                  <p:cNvSpPr>
                    <a:spLocks noChangeArrowheads="1"/>
                  </p:cNvSpPr>
                  <p:nvPr/>
                </p:nvSpPr>
                <p:spPr bwMode="auto">
                  <a:xfrm flipV="1">
                    <a:off x="6603"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3" name="Oval 104"/>
                  <p:cNvSpPr>
                    <a:spLocks noChangeArrowheads="1"/>
                  </p:cNvSpPr>
                  <p:nvPr/>
                </p:nvSpPr>
                <p:spPr bwMode="auto">
                  <a:xfrm flipV="1">
                    <a:off x="6988" y="2732"/>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4" name="Oval 105"/>
                  <p:cNvSpPr>
                    <a:spLocks noChangeArrowheads="1"/>
                  </p:cNvSpPr>
                  <p:nvPr/>
                </p:nvSpPr>
                <p:spPr bwMode="auto">
                  <a:xfrm flipV="1">
                    <a:off x="6864" y="294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5" name="Oval 106"/>
                  <p:cNvSpPr>
                    <a:spLocks noChangeArrowheads="1"/>
                  </p:cNvSpPr>
                  <p:nvPr/>
                </p:nvSpPr>
                <p:spPr bwMode="auto">
                  <a:xfrm flipV="1">
                    <a:off x="6258" y="299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6" name="Oval 107"/>
                  <p:cNvSpPr>
                    <a:spLocks noChangeArrowheads="1"/>
                  </p:cNvSpPr>
                  <p:nvPr/>
                </p:nvSpPr>
                <p:spPr bwMode="auto">
                  <a:xfrm flipV="1">
                    <a:off x="7352" y="241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7" name="Oval 108"/>
                  <p:cNvSpPr>
                    <a:spLocks noChangeArrowheads="1"/>
                  </p:cNvSpPr>
                  <p:nvPr/>
                </p:nvSpPr>
                <p:spPr bwMode="auto">
                  <a:xfrm flipV="1">
                    <a:off x="7445" y="22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8" name="Oval 109"/>
                  <p:cNvSpPr>
                    <a:spLocks noChangeArrowheads="1"/>
                  </p:cNvSpPr>
                  <p:nvPr/>
                </p:nvSpPr>
                <p:spPr bwMode="auto">
                  <a:xfrm flipV="1">
                    <a:off x="7590" y="2119"/>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89" name="Oval 110"/>
                  <p:cNvSpPr>
                    <a:spLocks noChangeArrowheads="1"/>
                  </p:cNvSpPr>
                  <p:nvPr/>
                </p:nvSpPr>
                <p:spPr bwMode="auto">
                  <a:xfrm flipV="1">
                    <a:off x="7805" y="203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90" name="Oval 111"/>
                  <p:cNvSpPr>
                    <a:spLocks noChangeArrowheads="1"/>
                  </p:cNvSpPr>
                  <p:nvPr/>
                </p:nvSpPr>
                <p:spPr bwMode="auto">
                  <a:xfrm flipV="1">
                    <a:off x="7735" y="22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91" name="Oval 112"/>
                  <p:cNvSpPr>
                    <a:spLocks noChangeArrowheads="1"/>
                  </p:cNvSpPr>
                  <p:nvPr/>
                </p:nvSpPr>
                <p:spPr bwMode="auto">
                  <a:xfrm flipV="1">
                    <a:off x="7105" y="259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92" name="Oval 113"/>
                  <p:cNvSpPr>
                    <a:spLocks noChangeArrowheads="1"/>
                  </p:cNvSpPr>
                  <p:nvPr/>
                </p:nvSpPr>
                <p:spPr bwMode="auto">
                  <a:xfrm flipV="1">
                    <a:off x="7805" y="18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grpSp>
          </p:grpSp>
          <p:sp>
            <p:nvSpPr>
              <p:cNvPr id="15539" name="AutoShape 114"/>
              <p:cNvSpPr>
                <a:spLocks noChangeArrowheads="1"/>
              </p:cNvSpPr>
              <p:nvPr/>
            </p:nvSpPr>
            <p:spPr bwMode="auto">
              <a:xfrm>
                <a:off x="3240" y="1335"/>
                <a:ext cx="4710" cy="1392"/>
              </a:xfrm>
              <a:prstGeom prst="cube">
                <a:avLst>
                  <a:gd name="adj" fmla="val 68056"/>
                </a:avLst>
              </a:prstGeom>
              <a:solidFill>
                <a:srgbClr val="D99594"/>
              </a:solidFill>
              <a:ln w="9525">
                <a:noFill/>
                <a:miter lim="800000"/>
                <a:headEnd/>
                <a:tailEnd/>
              </a:ln>
            </p:spPr>
            <p:txBody>
              <a:bodyPr/>
              <a:lstStyle/>
              <a:p>
                <a:endParaRPr lang="ru-RU"/>
              </a:p>
            </p:txBody>
          </p:sp>
          <p:grpSp>
            <p:nvGrpSpPr>
              <p:cNvPr id="15540" name="Group 115"/>
              <p:cNvGrpSpPr>
                <a:grpSpLocks/>
              </p:cNvGrpSpPr>
              <p:nvPr/>
            </p:nvGrpSpPr>
            <p:grpSpPr bwMode="auto">
              <a:xfrm>
                <a:off x="1594" y="2336"/>
                <a:ext cx="4716" cy="1336"/>
                <a:chOff x="1594" y="2336"/>
                <a:chExt cx="4716" cy="1336"/>
              </a:xfrm>
            </p:grpSpPr>
            <p:grpSp>
              <p:nvGrpSpPr>
                <p:cNvPr id="15541" name="Group 117"/>
                <p:cNvGrpSpPr>
                  <a:grpSpLocks/>
                </p:cNvGrpSpPr>
                <p:nvPr/>
              </p:nvGrpSpPr>
              <p:grpSpPr bwMode="auto">
                <a:xfrm>
                  <a:off x="1594" y="2781"/>
                  <a:ext cx="2195" cy="382"/>
                  <a:chOff x="1617" y="2809"/>
                  <a:chExt cx="2195" cy="382"/>
                </a:xfrm>
              </p:grpSpPr>
              <p:sp>
                <p:nvSpPr>
                  <p:cNvPr id="15544" name="Text Box 118"/>
                  <p:cNvSpPr txBox="1">
                    <a:spLocks noChangeArrowheads="1"/>
                  </p:cNvSpPr>
                  <p:nvPr/>
                </p:nvSpPr>
                <p:spPr bwMode="auto">
                  <a:xfrm>
                    <a:off x="1617" y="2809"/>
                    <a:ext cx="2195" cy="382"/>
                  </a:xfrm>
                  <a:prstGeom prst="rect">
                    <a:avLst/>
                  </a:prstGeom>
                  <a:noFill/>
                  <a:ln w="9525">
                    <a:noFill/>
                    <a:miter lim="800000"/>
                    <a:headEnd/>
                    <a:tailEnd/>
                  </a:ln>
                </p:spPr>
                <p:txBody>
                  <a:bodyPr>
                    <a:spAutoFit/>
                  </a:bodyPr>
                  <a:lstStyle/>
                  <a:p>
                    <a:pPr algn="ctr" defTabSz="4389438">
                      <a:spcAft>
                        <a:spcPts val="1000"/>
                      </a:spcAft>
                    </a:pPr>
                    <a:r>
                      <a:rPr lang="en-US" sz="2800" b="1">
                        <a:latin typeface="Arial" charset="0"/>
                      </a:rPr>
                      <a:t>W</a:t>
                    </a:r>
                    <a:endParaRPr lang="ru-RU" sz="2800">
                      <a:latin typeface="Arial" charset="0"/>
                    </a:endParaRPr>
                  </a:p>
                </p:txBody>
              </p:sp>
              <p:cxnSp>
                <p:nvCxnSpPr>
                  <p:cNvPr id="15545" name="AutoShape 119"/>
                  <p:cNvCxnSpPr>
                    <a:cxnSpLocks noChangeShapeType="1"/>
                  </p:cNvCxnSpPr>
                  <p:nvPr/>
                </p:nvCxnSpPr>
                <p:spPr bwMode="auto">
                  <a:xfrm flipV="1">
                    <a:off x="2943" y="2888"/>
                    <a:ext cx="405" cy="106"/>
                  </a:xfrm>
                  <a:prstGeom prst="straightConnector1">
                    <a:avLst/>
                  </a:prstGeom>
                  <a:noFill/>
                  <a:ln w="9525">
                    <a:solidFill>
                      <a:srgbClr val="000000"/>
                    </a:solidFill>
                    <a:round/>
                    <a:headEnd/>
                    <a:tailEnd type="stealth" w="med" len="med"/>
                  </a:ln>
                </p:spPr>
              </p:cxnSp>
            </p:grpSp>
            <p:sp>
              <p:nvSpPr>
                <p:cNvPr id="15542" name="Text Box 120"/>
                <p:cNvSpPr txBox="1">
                  <a:spLocks noChangeArrowheads="1"/>
                </p:cNvSpPr>
                <p:nvPr/>
              </p:nvSpPr>
              <p:spPr bwMode="auto">
                <a:xfrm>
                  <a:off x="4115" y="3290"/>
                  <a:ext cx="2195" cy="382"/>
                </a:xfrm>
                <a:prstGeom prst="rect">
                  <a:avLst/>
                </a:prstGeom>
                <a:noFill/>
                <a:ln w="9525">
                  <a:noFill/>
                  <a:miter lim="800000"/>
                  <a:headEnd/>
                  <a:tailEnd/>
                </a:ln>
              </p:spPr>
              <p:txBody>
                <a:bodyPr>
                  <a:spAutoFit/>
                </a:bodyPr>
                <a:lstStyle/>
                <a:p>
                  <a:pPr algn="ctr" defTabSz="4389438">
                    <a:spcAft>
                      <a:spcPts val="1000"/>
                    </a:spcAft>
                  </a:pPr>
                  <a:r>
                    <a:rPr lang="en-US" sz="2800" b="1">
                      <a:latin typeface="Arial" charset="0"/>
                    </a:rPr>
                    <a:t>Si</a:t>
                  </a:r>
                  <a:endParaRPr lang="ru-RU" sz="2800">
                    <a:latin typeface="Arial" charset="0"/>
                  </a:endParaRPr>
                </a:p>
              </p:txBody>
            </p:sp>
            <p:sp>
              <p:nvSpPr>
                <p:cNvPr id="15543" name="Text Box 121"/>
                <p:cNvSpPr txBox="1">
                  <a:spLocks noChangeArrowheads="1"/>
                </p:cNvSpPr>
                <p:nvPr/>
              </p:nvSpPr>
              <p:spPr bwMode="auto">
                <a:xfrm>
                  <a:off x="4048" y="2336"/>
                  <a:ext cx="2195" cy="337"/>
                </a:xfrm>
                <a:prstGeom prst="rect">
                  <a:avLst/>
                </a:prstGeom>
                <a:noFill/>
                <a:ln w="9525">
                  <a:noFill/>
                  <a:miter lim="800000"/>
                  <a:headEnd/>
                  <a:tailEnd/>
                </a:ln>
              </p:spPr>
              <p:txBody>
                <a:bodyPr>
                  <a:spAutoFit/>
                </a:bodyPr>
                <a:lstStyle/>
                <a:p>
                  <a:pPr algn="ctr" defTabSz="4389438">
                    <a:spcAft>
                      <a:spcPts val="1000"/>
                    </a:spcAft>
                  </a:pPr>
                  <a:r>
                    <a:rPr lang="en-US" sz="2400" b="1">
                      <a:latin typeface="Arial" charset="0"/>
                    </a:rPr>
                    <a:t>MoRe  alloy</a:t>
                  </a:r>
                  <a:endParaRPr lang="ru-RU" sz="2400">
                    <a:latin typeface="Arial" charset="0"/>
                  </a:endParaRPr>
                </a:p>
              </p:txBody>
            </p:sp>
          </p:grpSp>
        </p:grpSp>
        <p:sp>
          <p:nvSpPr>
            <p:cNvPr id="15533" name="Text Box 121"/>
            <p:cNvSpPr txBox="1">
              <a:spLocks noChangeArrowheads="1"/>
            </p:cNvSpPr>
            <p:nvPr/>
          </p:nvSpPr>
          <p:spPr bwMode="auto">
            <a:xfrm>
              <a:off x="11706225" y="13198475"/>
              <a:ext cx="2532832" cy="461665"/>
            </a:xfrm>
            <a:prstGeom prst="rect">
              <a:avLst/>
            </a:prstGeom>
            <a:noFill/>
            <a:ln w="9525">
              <a:noFill/>
              <a:miter lim="800000"/>
              <a:headEnd/>
              <a:tailEnd/>
            </a:ln>
          </p:spPr>
          <p:txBody>
            <a:bodyPr>
              <a:spAutoFit/>
            </a:bodyPr>
            <a:lstStyle/>
            <a:p>
              <a:pPr algn="ctr" defTabSz="4389438">
                <a:spcAft>
                  <a:spcPts val="1000"/>
                </a:spcAft>
              </a:pPr>
              <a:r>
                <a:rPr lang="en-US" sz="2400" b="1">
                  <a:latin typeface="Arial" charset="0"/>
                </a:rPr>
                <a:t>Type-II  samples</a:t>
              </a:r>
              <a:endParaRPr lang="ru-RU" sz="2400">
                <a:latin typeface="Arial" charset="0"/>
              </a:endParaRPr>
            </a:p>
          </p:txBody>
        </p:sp>
        <p:sp>
          <p:nvSpPr>
            <p:cNvPr id="15534" name="Text Box 121"/>
            <p:cNvSpPr txBox="1">
              <a:spLocks noChangeArrowheads="1"/>
            </p:cNvSpPr>
            <p:nvPr/>
          </p:nvSpPr>
          <p:spPr bwMode="auto">
            <a:xfrm>
              <a:off x="10709463" y="17409986"/>
              <a:ext cx="2368362" cy="436689"/>
            </a:xfrm>
            <a:prstGeom prst="rect">
              <a:avLst/>
            </a:prstGeom>
            <a:noFill/>
            <a:ln w="9525">
              <a:noFill/>
              <a:miter lim="800000"/>
              <a:headEnd/>
              <a:tailEnd/>
            </a:ln>
          </p:spPr>
          <p:txBody>
            <a:bodyPr>
              <a:spAutoFit/>
            </a:bodyPr>
            <a:lstStyle/>
            <a:p>
              <a:pPr algn="ctr" defTabSz="4389438">
                <a:spcAft>
                  <a:spcPts val="1000"/>
                </a:spcAft>
              </a:pPr>
              <a:r>
                <a:rPr lang="en-US" sz="2400" b="1">
                  <a:latin typeface="Arial" charset="0"/>
                </a:rPr>
                <a:t>MoRe  alloy</a:t>
              </a:r>
              <a:endParaRPr lang="ru-RU" sz="2400">
                <a:latin typeface="Arial" charset="0"/>
              </a:endParaRPr>
            </a:p>
          </p:txBody>
        </p:sp>
      </p:grpSp>
      <p:grpSp>
        <p:nvGrpSpPr>
          <p:cNvPr id="15368" name="Group 7"/>
          <p:cNvGrpSpPr>
            <a:grpSpLocks/>
          </p:cNvGrpSpPr>
          <p:nvPr/>
        </p:nvGrpSpPr>
        <p:grpSpPr bwMode="auto">
          <a:xfrm>
            <a:off x="428596" y="2143116"/>
            <a:ext cx="4025900" cy="1973263"/>
            <a:chOff x="1610" y="1335"/>
            <a:chExt cx="6340" cy="3109"/>
          </a:xfrm>
          <a:effectLst>
            <a:outerShdw blurRad="50800" dist="38100" algn="l" rotWithShape="0">
              <a:prstClr val="black">
                <a:alpha val="40000"/>
              </a:prstClr>
            </a:outerShdw>
          </a:effectLst>
        </p:grpSpPr>
        <p:sp>
          <p:nvSpPr>
            <p:cNvPr id="15473" name="AutoShape 8"/>
            <p:cNvSpPr>
              <a:spLocks noChangeArrowheads="1"/>
            </p:cNvSpPr>
            <p:nvPr/>
          </p:nvSpPr>
          <p:spPr bwMode="auto">
            <a:xfrm>
              <a:off x="3240" y="3018"/>
              <a:ext cx="4710" cy="1392"/>
            </a:xfrm>
            <a:prstGeom prst="cube">
              <a:avLst>
                <a:gd name="adj" fmla="val 68056"/>
              </a:avLst>
            </a:prstGeom>
            <a:solidFill>
              <a:srgbClr val="D99594"/>
            </a:solidFill>
            <a:ln w="9525">
              <a:noFill/>
              <a:miter lim="800000"/>
              <a:headEnd/>
              <a:tailEnd/>
            </a:ln>
          </p:spPr>
          <p:txBody>
            <a:bodyPr/>
            <a:lstStyle/>
            <a:p>
              <a:endParaRPr lang="ru-RU"/>
            </a:p>
          </p:txBody>
        </p:sp>
        <p:sp>
          <p:nvSpPr>
            <p:cNvPr id="15474" name="AutoShape 9"/>
            <p:cNvSpPr>
              <a:spLocks noChangeArrowheads="1"/>
            </p:cNvSpPr>
            <p:nvPr/>
          </p:nvSpPr>
          <p:spPr bwMode="auto">
            <a:xfrm>
              <a:off x="3240" y="2573"/>
              <a:ext cx="4710" cy="1392"/>
            </a:xfrm>
            <a:prstGeom prst="cube">
              <a:avLst>
                <a:gd name="adj" fmla="val 68056"/>
              </a:avLst>
            </a:prstGeom>
            <a:solidFill>
              <a:srgbClr val="FFFF71"/>
            </a:solidFill>
            <a:ln w="9525">
              <a:noFill/>
              <a:miter lim="800000"/>
              <a:headEnd/>
              <a:tailEnd/>
            </a:ln>
          </p:spPr>
          <p:txBody>
            <a:bodyPr/>
            <a:lstStyle/>
            <a:p>
              <a:endParaRPr lang="ru-RU"/>
            </a:p>
          </p:txBody>
        </p:sp>
        <p:sp>
          <p:nvSpPr>
            <p:cNvPr id="15475" name="AutoShape 10"/>
            <p:cNvSpPr>
              <a:spLocks noChangeArrowheads="1"/>
            </p:cNvSpPr>
            <p:nvPr/>
          </p:nvSpPr>
          <p:spPr bwMode="auto">
            <a:xfrm>
              <a:off x="3240" y="2167"/>
              <a:ext cx="4710" cy="1392"/>
            </a:xfrm>
            <a:prstGeom prst="cube">
              <a:avLst>
                <a:gd name="adj" fmla="val 68056"/>
              </a:avLst>
            </a:prstGeom>
            <a:solidFill>
              <a:srgbClr val="FFFF71"/>
            </a:solidFill>
            <a:ln w="9525">
              <a:noFill/>
              <a:miter lim="800000"/>
              <a:headEnd/>
              <a:tailEnd/>
            </a:ln>
          </p:spPr>
          <p:txBody>
            <a:bodyPr/>
            <a:lstStyle/>
            <a:p>
              <a:endParaRPr lang="ru-RU"/>
            </a:p>
          </p:txBody>
        </p:sp>
        <p:grpSp>
          <p:nvGrpSpPr>
            <p:cNvPr id="15476" name="Group 11"/>
            <p:cNvGrpSpPr>
              <a:grpSpLocks/>
            </p:cNvGrpSpPr>
            <p:nvPr/>
          </p:nvGrpSpPr>
          <p:grpSpPr bwMode="auto">
            <a:xfrm>
              <a:off x="3240" y="1760"/>
              <a:ext cx="4710" cy="1393"/>
              <a:chOff x="3240" y="1760"/>
              <a:chExt cx="4710" cy="1393"/>
            </a:xfrm>
          </p:grpSpPr>
          <p:sp>
            <p:nvSpPr>
              <p:cNvPr id="15485" name="AutoShape 12"/>
              <p:cNvSpPr>
                <a:spLocks noChangeArrowheads="1"/>
              </p:cNvSpPr>
              <p:nvPr/>
            </p:nvSpPr>
            <p:spPr bwMode="auto">
              <a:xfrm>
                <a:off x="3240" y="1760"/>
                <a:ext cx="4710" cy="1393"/>
              </a:xfrm>
              <a:prstGeom prst="cube">
                <a:avLst>
                  <a:gd name="adj" fmla="val 68056"/>
                </a:avLst>
              </a:prstGeom>
              <a:solidFill>
                <a:srgbClr val="FFFF71"/>
              </a:solidFill>
              <a:ln w="9525">
                <a:noFill/>
                <a:miter lim="800000"/>
                <a:headEnd/>
                <a:tailEnd/>
              </a:ln>
            </p:spPr>
            <p:txBody>
              <a:bodyPr/>
              <a:lstStyle/>
              <a:p>
                <a:endParaRPr lang="ru-RU"/>
              </a:p>
            </p:txBody>
          </p:sp>
          <p:grpSp>
            <p:nvGrpSpPr>
              <p:cNvPr id="15486" name="Group 13"/>
              <p:cNvGrpSpPr>
                <a:grpSpLocks/>
              </p:cNvGrpSpPr>
              <p:nvPr/>
            </p:nvGrpSpPr>
            <p:grpSpPr bwMode="auto">
              <a:xfrm>
                <a:off x="3240" y="1890"/>
                <a:ext cx="4710" cy="1250"/>
                <a:chOff x="3240" y="1890"/>
                <a:chExt cx="4710" cy="1250"/>
              </a:xfrm>
            </p:grpSpPr>
            <p:sp>
              <p:nvSpPr>
                <p:cNvPr id="15487" name="Oval 14"/>
                <p:cNvSpPr>
                  <a:spLocks noChangeArrowheads="1"/>
                </p:cNvSpPr>
                <p:nvPr/>
              </p:nvSpPr>
              <p:spPr bwMode="auto">
                <a:xfrm flipV="1">
                  <a:off x="3345"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88" name="Oval 15"/>
                <p:cNvSpPr>
                  <a:spLocks noChangeArrowheads="1"/>
                </p:cNvSpPr>
                <p:nvPr/>
              </p:nvSpPr>
              <p:spPr bwMode="auto">
                <a:xfrm flipV="1">
                  <a:off x="3440" y="29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89" name="Oval 16"/>
                <p:cNvSpPr>
                  <a:spLocks noChangeArrowheads="1"/>
                </p:cNvSpPr>
                <p:nvPr/>
              </p:nvSpPr>
              <p:spPr bwMode="auto">
                <a:xfrm flipV="1">
                  <a:off x="3585"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0" name="Oval 17"/>
                <p:cNvSpPr>
                  <a:spLocks noChangeArrowheads="1"/>
                </p:cNvSpPr>
                <p:nvPr/>
              </p:nvSpPr>
              <p:spPr bwMode="auto">
                <a:xfrm flipV="1">
                  <a:off x="3755" y="2845"/>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1" name="Oval 18"/>
                <p:cNvSpPr>
                  <a:spLocks noChangeArrowheads="1"/>
                </p:cNvSpPr>
                <p:nvPr/>
              </p:nvSpPr>
              <p:spPr bwMode="auto">
                <a:xfrm flipV="1">
                  <a:off x="3585" y="303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2" name="Oval 19"/>
                <p:cNvSpPr>
                  <a:spLocks noChangeArrowheads="1"/>
                </p:cNvSpPr>
                <p:nvPr/>
              </p:nvSpPr>
              <p:spPr bwMode="auto">
                <a:xfrm flipV="1">
                  <a:off x="7516" y="241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3" name="Oval 20"/>
                <p:cNvSpPr>
                  <a:spLocks noChangeArrowheads="1"/>
                </p:cNvSpPr>
                <p:nvPr/>
              </p:nvSpPr>
              <p:spPr bwMode="auto">
                <a:xfrm flipV="1">
                  <a:off x="7150" y="27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4" name="Oval 21"/>
                <p:cNvSpPr>
                  <a:spLocks noChangeArrowheads="1"/>
                </p:cNvSpPr>
                <p:nvPr/>
              </p:nvSpPr>
              <p:spPr bwMode="auto">
                <a:xfrm flipV="1">
                  <a:off x="7250" y="25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5" name="Oval 22"/>
                <p:cNvSpPr>
                  <a:spLocks noChangeArrowheads="1"/>
                </p:cNvSpPr>
                <p:nvPr/>
              </p:nvSpPr>
              <p:spPr bwMode="auto">
                <a:xfrm flipV="1">
                  <a:off x="3970" y="275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6" name="Oval 23"/>
                <p:cNvSpPr>
                  <a:spLocks noChangeArrowheads="1"/>
                </p:cNvSpPr>
                <p:nvPr/>
              </p:nvSpPr>
              <p:spPr bwMode="auto">
                <a:xfrm flipV="1">
                  <a:off x="3900" y="297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7" name="Oval 24"/>
                <p:cNvSpPr>
                  <a:spLocks noChangeArrowheads="1"/>
                </p:cNvSpPr>
                <p:nvPr/>
              </p:nvSpPr>
              <p:spPr bwMode="auto">
                <a:xfrm flipV="1">
                  <a:off x="3240"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8" name="Oval 25"/>
                <p:cNvSpPr>
                  <a:spLocks noChangeArrowheads="1"/>
                </p:cNvSpPr>
                <p:nvPr/>
              </p:nvSpPr>
              <p:spPr bwMode="auto">
                <a:xfrm flipV="1">
                  <a:off x="4170" y="2845"/>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499" name="Oval 26"/>
                <p:cNvSpPr>
                  <a:spLocks noChangeArrowheads="1"/>
                </p:cNvSpPr>
                <p:nvPr/>
              </p:nvSpPr>
              <p:spPr bwMode="auto">
                <a:xfrm flipV="1">
                  <a:off x="436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0" name="Oval 27"/>
                <p:cNvSpPr>
                  <a:spLocks noChangeArrowheads="1"/>
                </p:cNvSpPr>
                <p:nvPr/>
              </p:nvSpPr>
              <p:spPr bwMode="auto">
                <a:xfrm flipV="1">
                  <a:off x="446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1" name="Oval 28"/>
                <p:cNvSpPr>
                  <a:spLocks noChangeArrowheads="1"/>
                </p:cNvSpPr>
                <p:nvPr/>
              </p:nvSpPr>
              <p:spPr bwMode="auto">
                <a:xfrm flipV="1">
                  <a:off x="460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2" name="Oval 29"/>
                <p:cNvSpPr>
                  <a:spLocks noChangeArrowheads="1"/>
                </p:cNvSpPr>
                <p:nvPr/>
              </p:nvSpPr>
              <p:spPr bwMode="auto">
                <a:xfrm flipV="1">
                  <a:off x="4779"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3" name="Oval 30"/>
                <p:cNvSpPr>
                  <a:spLocks noChangeArrowheads="1"/>
                </p:cNvSpPr>
                <p:nvPr/>
              </p:nvSpPr>
              <p:spPr bwMode="auto">
                <a:xfrm flipV="1">
                  <a:off x="4609"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4" name="Oval 31"/>
                <p:cNvSpPr>
                  <a:spLocks noChangeArrowheads="1"/>
                </p:cNvSpPr>
                <p:nvPr/>
              </p:nvSpPr>
              <p:spPr bwMode="auto">
                <a:xfrm flipV="1">
                  <a:off x="4994" y="27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5" name="Oval 32"/>
                <p:cNvSpPr>
                  <a:spLocks noChangeArrowheads="1"/>
                </p:cNvSpPr>
                <p:nvPr/>
              </p:nvSpPr>
              <p:spPr bwMode="auto">
                <a:xfrm flipV="1">
                  <a:off x="492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6" name="Oval 33"/>
                <p:cNvSpPr>
                  <a:spLocks noChangeArrowheads="1"/>
                </p:cNvSpPr>
                <p:nvPr/>
              </p:nvSpPr>
              <p:spPr bwMode="auto">
                <a:xfrm flipV="1">
                  <a:off x="4264"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7" name="Oval 34"/>
                <p:cNvSpPr>
                  <a:spLocks noChangeArrowheads="1"/>
                </p:cNvSpPr>
                <p:nvPr/>
              </p:nvSpPr>
              <p:spPr bwMode="auto">
                <a:xfrm flipV="1">
                  <a:off x="5194"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8" name="Oval 35"/>
                <p:cNvSpPr>
                  <a:spLocks noChangeArrowheads="1"/>
                </p:cNvSpPr>
                <p:nvPr/>
              </p:nvSpPr>
              <p:spPr bwMode="auto">
                <a:xfrm flipV="1">
                  <a:off x="533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09" name="Oval 36"/>
                <p:cNvSpPr>
                  <a:spLocks noChangeArrowheads="1"/>
                </p:cNvSpPr>
                <p:nvPr/>
              </p:nvSpPr>
              <p:spPr bwMode="auto">
                <a:xfrm flipV="1">
                  <a:off x="543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0" name="Oval 37"/>
                <p:cNvSpPr>
                  <a:spLocks noChangeArrowheads="1"/>
                </p:cNvSpPr>
                <p:nvPr/>
              </p:nvSpPr>
              <p:spPr bwMode="auto">
                <a:xfrm flipV="1">
                  <a:off x="5579" y="277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1" name="Oval 38"/>
                <p:cNvSpPr>
                  <a:spLocks noChangeArrowheads="1"/>
                </p:cNvSpPr>
                <p:nvPr/>
              </p:nvSpPr>
              <p:spPr bwMode="auto">
                <a:xfrm flipV="1">
                  <a:off x="5749"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2" name="Oval 39"/>
                <p:cNvSpPr>
                  <a:spLocks noChangeArrowheads="1"/>
                </p:cNvSpPr>
                <p:nvPr/>
              </p:nvSpPr>
              <p:spPr bwMode="auto">
                <a:xfrm flipV="1">
                  <a:off x="5579" y="301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3" name="Oval 40"/>
                <p:cNvSpPr>
                  <a:spLocks noChangeArrowheads="1"/>
                </p:cNvSpPr>
                <p:nvPr/>
              </p:nvSpPr>
              <p:spPr bwMode="auto">
                <a:xfrm flipV="1">
                  <a:off x="5964" y="27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4" name="Oval 41"/>
                <p:cNvSpPr>
                  <a:spLocks noChangeArrowheads="1"/>
                </p:cNvSpPr>
                <p:nvPr/>
              </p:nvSpPr>
              <p:spPr bwMode="auto">
                <a:xfrm flipV="1">
                  <a:off x="5894" y="2958"/>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5" name="Oval 42"/>
                <p:cNvSpPr>
                  <a:spLocks noChangeArrowheads="1"/>
                </p:cNvSpPr>
                <p:nvPr/>
              </p:nvSpPr>
              <p:spPr bwMode="auto">
                <a:xfrm flipV="1">
                  <a:off x="5234"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6" name="Oval 43"/>
                <p:cNvSpPr>
                  <a:spLocks noChangeArrowheads="1"/>
                </p:cNvSpPr>
                <p:nvPr/>
              </p:nvSpPr>
              <p:spPr bwMode="auto">
                <a:xfrm flipV="1">
                  <a:off x="6164" y="2833"/>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7" name="Oval 44"/>
                <p:cNvSpPr>
                  <a:spLocks noChangeArrowheads="1"/>
                </p:cNvSpPr>
                <p:nvPr/>
              </p:nvSpPr>
              <p:spPr bwMode="auto">
                <a:xfrm flipV="1">
                  <a:off x="6363" y="276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8" name="Oval 45"/>
                <p:cNvSpPr>
                  <a:spLocks noChangeArrowheads="1"/>
                </p:cNvSpPr>
                <p:nvPr/>
              </p:nvSpPr>
              <p:spPr bwMode="auto">
                <a:xfrm flipV="1">
                  <a:off x="6458" y="294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19" name="Oval 46"/>
                <p:cNvSpPr>
                  <a:spLocks noChangeArrowheads="1"/>
                </p:cNvSpPr>
                <p:nvPr/>
              </p:nvSpPr>
              <p:spPr bwMode="auto">
                <a:xfrm flipV="1">
                  <a:off x="6603" y="276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0" name="Oval 47"/>
                <p:cNvSpPr>
                  <a:spLocks noChangeArrowheads="1"/>
                </p:cNvSpPr>
                <p:nvPr/>
              </p:nvSpPr>
              <p:spPr bwMode="auto">
                <a:xfrm flipV="1">
                  <a:off x="6773" y="2821"/>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1" name="Oval 48"/>
                <p:cNvSpPr>
                  <a:spLocks noChangeArrowheads="1"/>
                </p:cNvSpPr>
                <p:nvPr/>
              </p:nvSpPr>
              <p:spPr bwMode="auto">
                <a:xfrm flipV="1">
                  <a:off x="6603" y="300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2" name="Oval 49"/>
                <p:cNvSpPr>
                  <a:spLocks noChangeArrowheads="1"/>
                </p:cNvSpPr>
                <p:nvPr/>
              </p:nvSpPr>
              <p:spPr bwMode="auto">
                <a:xfrm flipV="1">
                  <a:off x="6988" y="2732"/>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3" name="Oval 50"/>
                <p:cNvSpPr>
                  <a:spLocks noChangeArrowheads="1"/>
                </p:cNvSpPr>
                <p:nvPr/>
              </p:nvSpPr>
              <p:spPr bwMode="auto">
                <a:xfrm flipV="1">
                  <a:off x="6864" y="294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4" name="Oval 51"/>
                <p:cNvSpPr>
                  <a:spLocks noChangeArrowheads="1"/>
                </p:cNvSpPr>
                <p:nvPr/>
              </p:nvSpPr>
              <p:spPr bwMode="auto">
                <a:xfrm flipV="1">
                  <a:off x="6258" y="299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5" name="Oval 52"/>
                <p:cNvSpPr>
                  <a:spLocks noChangeArrowheads="1"/>
                </p:cNvSpPr>
                <p:nvPr/>
              </p:nvSpPr>
              <p:spPr bwMode="auto">
                <a:xfrm flipV="1">
                  <a:off x="7352" y="2416"/>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6" name="Oval 53"/>
                <p:cNvSpPr>
                  <a:spLocks noChangeArrowheads="1"/>
                </p:cNvSpPr>
                <p:nvPr/>
              </p:nvSpPr>
              <p:spPr bwMode="auto">
                <a:xfrm flipV="1">
                  <a:off x="7445" y="22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7" name="Oval 54"/>
                <p:cNvSpPr>
                  <a:spLocks noChangeArrowheads="1"/>
                </p:cNvSpPr>
                <p:nvPr/>
              </p:nvSpPr>
              <p:spPr bwMode="auto">
                <a:xfrm flipV="1">
                  <a:off x="7590" y="2119"/>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8" name="Oval 55"/>
                <p:cNvSpPr>
                  <a:spLocks noChangeArrowheads="1"/>
                </p:cNvSpPr>
                <p:nvPr/>
              </p:nvSpPr>
              <p:spPr bwMode="auto">
                <a:xfrm flipV="1">
                  <a:off x="7805" y="203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29" name="Oval 56"/>
                <p:cNvSpPr>
                  <a:spLocks noChangeArrowheads="1"/>
                </p:cNvSpPr>
                <p:nvPr/>
              </p:nvSpPr>
              <p:spPr bwMode="auto">
                <a:xfrm flipV="1">
                  <a:off x="7735" y="224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30" name="Oval 57"/>
                <p:cNvSpPr>
                  <a:spLocks noChangeArrowheads="1"/>
                </p:cNvSpPr>
                <p:nvPr/>
              </p:nvSpPr>
              <p:spPr bwMode="auto">
                <a:xfrm flipV="1">
                  <a:off x="7105" y="2594"/>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sp>
              <p:nvSpPr>
                <p:cNvPr id="15531" name="Oval 58"/>
                <p:cNvSpPr>
                  <a:spLocks noChangeArrowheads="1"/>
                </p:cNvSpPr>
                <p:nvPr/>
              </p:nvSpPr>
              <p:spPr bwMode="auto">
                <a:xfrm flipV="1">
                  <a:off x="7805" y="1890"/>
                  <a:ext cx="145" cy="110"/>
                </a:xfrm>
                <a:prstGeom prst="ellipse">
                  <a:avLst/>
                </a:prstGeom>
                <a:gradFill rotWithShape="0">
                  <a:gsLst>
                    <a:gs pos="0">
                      <a:srgbClr val="D99594"/>
                    </a:gs>
                    <a:gs pos="100000">
                      <a:srgbClr val="825959"/>
                    </a:gs>
                  </a:gsLst>
                  <a:path path="shape">
                    <a:fillToRect l="50000" t="50000" r="50000" b="50000"/>
                  </a:path>
                </a:gradFill>
                <a:ln w="9525">
                  <a:noFill/>
                  <a:round/>
                  <a:headEnd/>
                  <a:tailEnd/>
                </a:ln>
              </p:spPr>
              <p:txBody>
                <a:bodyPr/>
                <a:lstStyle/>
                <a:p>
                  <a:endParaRPr lang="ru-RU"/>
                </a:p>
              </p:txBody>
            </p:sp>
          </p:grpSp>
        </p:grpSp>
        <p:sp>
          <p:nvSpPr>
            <p:cNvPr id="15477" name="AutoShape 59"/>
            <p:cNvSpPr>
              <a:spLocks noChangeArrowheads="1"/>
            </p:cNvSpPr>
            <p:nvPr/>
          </p:nvSpPr>
          <p:spPr bwMode="auto">
            <a:xfrm>
              <a:off x="3240" y="1335"/>
              <a:ext cx="4710" cy="1392"/>
            </a:xfrm>
            <a:prstGeom prst="cube">
              <a:avLst>
                <a:gd name="adj" fmla="val 68056"/>
              </a:avLst>
            </a:prstGeom>
            <a:solidFill>
              <a:srgbClr val="D99594"/>
            </a:solidFill>
            <a:ln w="9525">
              <a:noFill/>
              <a:miter lim="800000"/>
              <a:headEnd/>
              <a:tailEnd/>
            </a:ln>
          </p:spPr>
          <p:txBody>
            <a:bodyPr/>
            <a:lstStyle/>
            <a:p>
              <a:endParaRPr lang="ru-RU"/>
            </a:p>
          </p:txBody>
        </p:sp>
        <p:grpSp>
          <p:nvGrpSpPr>
            <p:cNvPr id="15478" name="Group 60"/>
            <p:cNvGrpSpPr>
              <a:grpSpLocks/>
            </p:cNvGrpSpPr>
            <p:nvPr/>
          </p:nvGrpSpPr>
          <p:grpSpPr bwMode="auto">
            <a:xfrm>
              <a:off x="1610" y="2230"/>
              <a:ext cx="4700" cy="2214"/>
              <a:chOff x="1610" y="2230"/>
              <a:chExt cx="4700" cy="2214"/>
            </a:xfrm>
          </p:grpSpPr>
          <p:sp>
            <p:nvSpPr>
              <p:cNvPr id="15479" name="Text Box 61"/>
              <p:cNvSpPr txBox="1">
                <a:spLocks noChangeArrowheads="1"/>
              </p:cNvSpPr>
              <p:nvPr/>
            </p:nvSpPr>
            <p:spPr bwMode="auto">
              <a:xfrm>
                <a:off x="4047" y="3930"/>
                <a:ext cx="2195" cy="514"/>
              </a:xfrm>
              <a:prstGeom prst="rect">
                <a:avLst/>
              </a:prstGeom>
              <a:noFill/>
              <a:ln w="9525">
                <a:noFill/>
                <a:miter lim="800000"/>
                <a:headEnd/>
                <a:tailEnd/>
              </a:ln>
            </p:spPr>
            <p:txBody>
              <a:bodyPr>
                <a:spAutoFit/>
              </a:bodyPr>
              <a:lstStyle/>
              <a:p>
                <a:pPr algn="ctr">
                  <a:spcAft>
                    <a:spcPts val="1000"/>
                  </a:spcAft>
                </a:pPr>
                <a:r>
                  <a:rPr lang="en-US" sz="1400" b="1">
                    <a:latin typeface="Times New Roman" pitchFamily="18" charset="0"/>
                  </a:rPr>
                  <a:t>MoRe alloy</a:t>
                </a:r>
                <a:endParaRPr lang="ru-RU"/>
              </a:p>
            </p:txBody>
          </p:sp>
          <p:grpSp>
            <p:nvGrpSpPr>
              <p:cNvPr id="15480" name="Group 62"/>
              <p:cNvGrpSpPr>
                <a:grpSpLocks/>
              </p:cNvGrpSpPr>
              <p:nvPr/>
            </p:nvGrpSpPr>
            <p:grpSpPr bwMode="auto">
              <a:xfrm>
                <a:off x="1610" y="2704"/>
                <a:ext cx="2195" cy="514"/>
                <a:chOff x="1633" y="2732"/>
                <a:chExt cx="2195" cy="514"/>
              </a:xfrm>
            </p:grpSpPr>
            <p:sp>
              <p:nvSpPr>
                <p:cNvPr id="15483" name="Text Box 63"/>
                <p:cNvSpPr txBox="1">
                  <a:spLocks noChangeArrowheads="1"/>
                </p:cNvSpPr>
                <p:nvPr/>
              </p:nvSpPr>
              <p:spPr bwMode="auto">
                <a:xfrm>
                  <a:off x="1633" y="2732"/>
                  <a:ext cx="2195" cy="514"/>
                </a:xfrm>
                <a:prstGeom prst="rect">
                  <a:avLst/>
                </a:prstGeom>
                <a:noFill/>
                <a:ln w="9525">
                  <a:noFill/>
                  <a:miter lim="800000"/>
                  <a:headEnd/>
                  <a:tailEnd/>
                </a:ln>
              </p:spPr>
              <p:txBody>
                <a:bodyPr>
                  <a:spAutoFit/>
                </a:bodyPr>
                <a:lstStyle/>
                <a:p>
                  <a:pPr algn="ctr">
                    <a:spcAft>
                      <a:spcPts val="1000"/>
                    </a:spcAft>
                  </a:pPr>
                  <a:r>
                    <a:rPr lang="en-US" sz="1400" b="1">
                      <a:latin typeface="Times New Roman" pitchFamily="18" charset="0"/>
                    </a:rPr>
                    <a:t>W</a:t>
                  </a:r>
                  <a:endParaRPr lang="ru-RU"/>
                </a:p>
              </p:txBody>
            </p:sp>
            <p:cxnSp>
              <p:nvCxnSpPr>
                <p:cNvPr id="15484" name="AutoShape 64"/>
                <p:cNvCxnSpPr>
                  <a:cxnSpLocks noChangeShapeType="1"/>
                </p:cNvCxnSpPr>
                <p:nvPr/>
              </p:nvCxnSpPr>
              <p:spPr bwMode="auto">
                <a:xfrm flipV="1">
                  <a:off x="2943" y="2888"/>
                  <a:ext cx="405" cy="106"/>
                </a:xfrm>
                <a:prstGeom prst="straightConnector1">
                  <a:avLst/>
                </a:prstGeom>
                <a:noFill/>
                <a:ln w="9525">
                  <a:solidFill>
                    <a:srgbClr val="000000"/>
                  </a:solidFill>
                  <a:round/>
                  <a:headEnd/>
                  <a:tailEnd type="stealth" w="med" len="med"/>
                </a:ln>
              </p:spPr>
            </p:cxnSp>
          </p:grpSp>
          <p:sp>
            <p:nvSpPr>
              <p:cNvPr id="15481" name="Text Box 65"/>
              <p:cNvSpPr txBox="1">
                <a:spLocks noChangeArrowheads="1"/>
              </p:cNvSpPr>
              <p:nvPr/>
            </p:nvSpPr>
            <p:spPr bwMode="auto">
              <a:xfrm>
                <a:off x="4115" y="3290"/>
                <a:ext cx="2195" cy="514"/>
              </a:xfrm>
              <a:prstGeom prst="rect">
                <a:avLst/>
              </a:prstGeom>
              <a:noFill/>
              <a:ln w="9525">
                <a:noFill/>
                <a:miter lim="800000"/>
                <a:headEnd/>
                <a:tailEnd/>
              </a:ln>
            </p:spPr>
            <p:txBody>
              <a:bodyPr>
                <a:spAutoFit/>
              </a:bodyPr>
              <a:lstStyle/>
              <a:p>
                <a:pPr algn="ctr">
                  <a:spcAft>
                    <a:spcPts val="1000"/>
                  </a:spcAft>
                </a:pPr>
                <a:r>
                  <a:rPr lang="en-US" sz="1400" b="1">
                    <a:latin typeface="Times New Roman" pitchFamily="18" charset="0"/>
                  </a:rPr>
                  <a:t>Si</a:t>
                </a:r>
                <a:endParaRPr lang="ru-RU"/>
              </a:p>
            </p:txBody>
          </p:sp>
          <p:sp>
            <p:nvSpPr>
              <p:cNvPr id="15482" name="Text Box 66"/>
              <p:cNvSpPr txBox="1">
                <a:spLocks noChangeArrowheads="1"/>
              </p:cNvSpPr>
              <p:nvPr/>
            </p:nvSpPr>
            <p:spPr bwMode="auto">
              <a:xfrm>
                <a:off x="4048" y="2230"/>
                <a:ext cx="2195" cy="514"/>
              </a:xfrm>
              <a:prstGeom prst="rect">
                <a:avLst/>
              </a:prstGeom>
              <a:noFill/>
              <a:ln w="9525">
                <a:noFill/>
                <a:miter lim="800000"/>
                <a:headEnd/>
                <a:tailEnd/>
              </a:ln>
            </p:spPr>
            <p:txBody>
              <a:bodyPr>
                <a:spAutoFit/>
              </a:bodyPr>
              <a:lstStyle/>
              <a:p>
                <a:pPr algn="ctr">
                  <a:spcAft>
                    <a:spcPts val="1000"/>
                  </a:spcAft>
                </a:pPr>
                <a:r>
                  <a:rPr lang="en-US" sz="1400" b="1" dirty="0" err="1">
                    <a:latin typeface="Times New Roman" pitchFamily="18" charset="0"/>
                  </a:rPr>
                  <a:t>MoRe</a:t>
                </a:r>
                <a:r>
                  <a:rPr lang="en-US" sz="1400" b="1" dirty="0">
                    <a:latin typeface="Times New Roman" pitchFamily="18" charset="0"/>
                  </a:rPr>
                  <a:t> alloy</a:t>
                </a:r>
                <a:endParaRPr lang="ru-RU" dirty="0"/>
              </a:p>
            </p:txBody>
          </p:sp>
        </p:grpSp>
      </p:grpSp>
      <p:pic>
        <p:nvPicPr>
          <p:cNvPr id="127" name="Объект 2"/>
          <p:cNvPicPr>
            <a:picLocks noChangeArrowheads="1"/>
          </p:cNvPicPr>
          <p:nvPr/>
        </p:nvPicPr>
        <p:blipFill>
          <a:blip r:embed="rId3"/>
          <a:srcRect l="-281" t="-2847" r="-633" b="-2402"/>
          <a:stretch>
            <a:fillRect/>
          </a:stretch>
        </p:blipFill>
        <p:spPr bwMode="auto">
          <a:xfrm>
            <a:off x="5248225" y="1552550"/>
            <a:ext cx="2924175" cy="3676650"/>
          </a:xfrm>
          <a:prstGeom prst="rect">
            <a:avLst/>
          </a:prstGeom>
          <a:ln>
            <a:noFill/>
          </a:ln>
          <a:effectLst>
            <a:outerShdw blurRad="190500" algn="tl" rotWithShape="0">
              <a:srgbClr val="000000">
                <a:alpha val="70000"/>
              </a:srgbClr>
            </a:outerShdw>
          </a:effectLst>
        </p:spPr>
      </p:pic>
      <p:pic>
        <p:nvPicPr>
          <p:cNvPr id="129" name="Рисунок 128" descr="Рисунок26.png"/>
          <p:cNvPicPr>
            <a:picLocks noChangeAspect="1"/>
          </p:cNvPicPr>
          <p:nvPr/>
        </p:nvPicPr>
        <p:blipFill>
          <a:blip r:embed="rId4"/>
          <a:stretch>
            <a:fillRect/>
          </a:stretch>
        </p:blipFill>
        <p:spPr>
          <a:xfrm>
            <a:off x="1500166" y="5164032"/>
            <a:ext cx="3011579" cy="857256"/>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5">
            <a:alpha val="49000"/>
          </a:schemeClr>
        </a:solidFill>
        <a:effectLst/>
      </p:bgPr>
    </p:bg>
    <p:spTree>
      <p:nvGrpSpPr>
        <p:cNvPr id="1" name=""/>
        <p:cNvGrpSpPr/>
        <p:nvPr/>
      </p:nvGrpSpPr>
      <p:grpSpPr>
        <a:xfrm>
          <a:off x="0" y="0"/>
          <a:ext cx="0" cy="0"/>
          <a:chOff x="0" y="0"/>
          <a:chExt cx="0" cy="0"/>
        </a:xfrm>
      </p:grpSpPr>
      <p:pic>
        <p:nvPicPr>
          <p:cNvPr id="8200" name="Picture 3"/>
          <p:cNvPicPr>
            <a:picLocks noChangeAspect="1" noChangeArrowheads="1"/>
          </p:cNvPicPr>
          <p:nvPr/>
        </p:nvPicPr>
        <p:blipFill>
          <a:blip r:embed="rId2"/>
          <a:srcRect/>
          <a:stretch>
            <a:fillRect/>
          </a:stretch>
        </p:blipFill>
        <p:spPr bwMode="auto">
          <a:xfrm>
            <a:off x="323850" y="1196960"/>
            <a:ext cx="8497888" cy="88900"/>
          </a:xfrm>
          <a:prstGeom prst="rect">
            <a:avLst/>
          </a:prstGeom>
          <a:noFill/>
          <a:ln w="9525">
            <a:noFill/>
            <a:miter lim="800000"/>
            <a:headEnd/>
            <a:tailEnd/>
          </a:ln>
        </p:spPr>
      </p:pic>
      <p:sp>
        <p:nvSpPr>
          <p:cNvPr id="8201" name="Text Box 4"/>
          <p:cNvSpPr txBox="1">
            <a:spLocks noChangeArrowheads="1"/>
          </p:cNvSpPr>
          <p:nvPr/>
        </p:nvSpPr>
        <p:spPr bwMode="auto">
          <a:xfrm>
            <a:off x="35496" y="285728"/>
            <a:ext cx="9072563"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/W:S</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sp>
        <p:nvSpPr>
          <p:cNvPr id="8203"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8204"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8206" name="Rectangle 18"/>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algn="just" eaLnBrk="0" hangingPunct="0"/>
            <a:r>
              <a:rPr lang="ru-RU" sz="1100">
                <a:latin typeface="Calibri" pitchFamily="34" charset="0"/>
                <a:cs typeface="Calibri" pitchFamily="34" charset="0"/>
              </a:rPr>
              <a:t> </a:t>
            </a:r>
            <a:endParaRPr lang="ru-RU"/>
          </a:p>
        </p:txBody>
      </p:sp>
      <p:pic>
        <p:nvPicPr>
          <p:cNvPr id="14" name="Рисунок 13" descr="Рисунок27.png"/>
          <p:cNvPicPr>
            <a:picLocks noChangeAspect="1"/>
          </p:cNvPicPr>
          <p:nvPr/>
        </p:nvPicPr>
        <p:blipFill>
          <a:blip r:embed="rId3"/>
          <a:stretch>
            <a:fillRect/>
          </a:stretch>
        </p:blipFill>
        <p:spPr>
          <a:xfrm>
            <a:off x="571472" y="5357826"/>
            <a:ext cx="5412801" cy="950897"/>
          </a:xfrm>
          <a:prstGeom prst="rect">
            <a:avLst/>
          </a:prstGeom>
          <a:ln>
            <a:noFill/>
          </a:ln>
          <a:effectLst>
            <a:outerShdw blurRad="190500" algn="tl" rotWithShape="0">
              <a:srgbClr val="000000">
                <a:alpha val="70000"/>
              </a:srgbClr>
            </a:outerShdw>
          </a:effectLst>
        </p:spPr>
      </p:pic>
      <p:pic>
        <p:nvPicPr>
          <p:cNvPr id="15" name="Рисунок 14" descr="Рисунок28.png"/>
          <p:cNvPicPr>
            <a:picLocks noChangeAspect="1"/>
          </p:cNvPicPr>
          <p:nvPr/>
        </p:nvPicPr>
        <p:blipFill>
          <a:blip r:embed="rId4"/>
          <a:stretch>
            <a:fillRect/>
          </a:stretch>
        </p:blipFill>
        <p:spPr>
          <a:xfrm>
            <a:off x="5796136" y="4653136"/>
            <a:ext cx="3090417" cy="731460"/>
          </a:xfrm>
          <a:prstGeom prst="rect">
            <a:avLst/>
          </a:prstGeom>
          <a:ln>
            <a:noFill/>
          </a:ln>
          <a:effectLst>
            <a:outerShdw blurRad="190500" algn="tl" rotWithShape="0">
              <a:srgbClr val="000000">
                <a:alpha val="70000"/>
              </a:srgbClr>
            </a:outerShdw>
          </a:effectLst>
        </p:spPr>
      </p:pic>
      <p:pic>
        <p:nvPicPr>
          <p:cNvPr id="16" name="Рисунок 15" descr="Рисунок29.png"/>
          <p:cNvPicPr>
            <a:picLocks noChangeAspect="1"/>
          </p:cNvPicPr>
          <p:nvPr/>
        </p:nvPicPr>
        <p:blipFill>
          <a:blip r:embed="rId5"/>
          <a:stretch>
            <a:fillRect/>
          </a:stretch>
        </p:blipFill>
        <p:spPr>
          <a:xfrm>
            <a:off x="642910" y="1500174"/>
            <a:ext cx="4943448" cy="3456147"/>
          </a:xfrm>
          <a:prstGeom prst="rect">
            <a:avLst/>
          </a:prstGeom>
          <a:ln>
            <a:noFill/>
          </a:ln>
          <a:effectLst>
            <a:outerShdw blurRad="190500" algn="tl" rotWithShape="0">
              <a:srgbClr val="000000">
                <a:alpha val="70000"/>
              </a:srgbClr>
            </a:outerShdw>
          </a:effectLst>
        </p:spPr>
      </p:pic>
      <p:pic>
        <p:nvPicPr>
          <p:cNvPr id="17" name="Рисунок 16" descr="Рисунок30.png"/>
          <p:cNvPicPr>
            <a:picLocks noChangeAspect="1"/>
          </p:cNvPicPr>
          <p:nvPr/>
        </p:nvPicPr>
        <p:blipFill>
          <a:blip r:embed="rId6"/>
          <a:stretch>
            <a:fillRect/>
          </a:stretch>
        </p:blipFill>
        <p:spPr>
          <a:xfrm>
            <a:off x="5724128" y="2924944"/>
            <a:ext cx="2858788" cy="1450728"/>
          </a:xfrm>
          <a:prstGeom prst="rect">
            <a:avLst/>
          </a:prstGeom>
          <a:ln>
            <a:noFill/>
          </a:ln>
          <a:effectLst>
            <a:outerShdw blurRad="190500" algn="tl" rotWithShape="0">
              <a:srgbClr val="000000">
                <a:alpha val="70000"/>
              </a:srgbClr>
            </a:outerShdw>
          </a:effectLst>
        </p:spPr>
      </p:pic>
      <p:pic>
        <p:nvPicPr>
          <p:cNvPr id="18" name="Рисунок 17" descr="Рисунок1.png"/>
          <p:cNvPicPr>
            <a:picLocks noChangeAspect="1"/>
          </p:cNvPicPr>
          <p:nvPr/>
        </p:nvPicPr>
        <p:blipFill>
          <a:blip r:embed="rId7"/>
          <a:stretch>
            <a:fillRect/>
          </a:stretch>
        </p:blipFill>
        <p:spPr>
          <a:xfrm>
            <a:off x="6143636" y="1357298"/>
            <a:ext cx="1857388" cy="440963"/>
          </a:xfrm>
          <a:prstGeom prst="rect">
            <a:avLst/>
          </a:prstGeom>
          <a:ln>
            <a:noFill/>
          </a:ln>
          <a:effectLst>
            <a:outerShdw blurRad="190500" algn="tl" rotWithShape="0">
              <a:srgbClr val="000000">
                <a:alpha val="70000"/>
              </a:srgbClr>
            </a:outerShdw>
          </a:effectLst>
        </p:spPr>
      </p:pic>
      <p:pic>
        <p:nvPicPr>
          <p:cNvPr id="19" name="Рисунок 18" descr="Рисунок2.png"/>
          <p:cNvPicPr>
            <a:picLocks noChangeAspect="1"/>
          </p:cNvPicPr>
          <p:nvPr/>
        </p:nvPicPr>
        <p:blipFill>
          <a:blip r:embed="rId8"/>
          <a:stretch>
            <a:fillRect/>
          </a:stretch>
        </p:blipFill>
        <p:spPr>
          <a:xfrm>
            <a:off x="6143636" y="1914875"/>
            <a:ext cx="1857388" cy="442555"/>
          </a:xfrm>
          <a:prstGeom prst="rect">
            <a:avLst/>
          </a:prstGeom>
          <a:ln>
            <a:noFill/>
          </a:ln>
          <a:effectLst>
            <a:outerShdw blurRad="190500" algn="tl" rotWithShape="0">
              <a:srgbClr val="000000">
                <a:alpha val="70000"/>
              </a:srgbClr>
            </a:outerShdw>
          </a:effectLst>
        </p:spPr>
      </p:pic>
      <p:pic>
        <p:nvPicPr>
          <p:cNvPr id="22" name="Рисунок 21" descr="Рисунок4.png"/>
          <p:cNvPicPr>
            <a:picLocks noChangeAspect="1"/>
          </p:cNvPicPr>
          <p:nvPr/>
        </p:nvPicPr>
        <p:blipFill>
          <a:blip r:embed="rId9"/>
          <a:stretch>
            <a:fillRect/>
          </a:stretch>
        </p:blipFill>
        <p:spPr>
          <a:xfrm>
            <a:off x="6143636" y="2428868"/>
            <a:ext cx="1857388" cy="442555"/>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218" name="Object 5"/>
          <p:cNvGraphicFramePr>
            <a:graphicFrameLocks noChangeAspect="1"/>
          </p:cNvGraphicFramePr>
          <p:nvPr/>
        </p:nvGraphicFramePr>
        <p:xfrm>
          <a:off x="1785918" y="1500174"/>
          <a:ext cx="5584825" cy="3930650"/>
        </p:xfrm>
        <a:graphic>
          <a:graphicData uri="http://schemas.openxmlformats.org/presentationml/2006/ole">
            <mc:AlternateContent xmlns:mc="http://schemas.openxmlformats.org/markup-compatibility/2006">
              <mc:Choice xmlns:v="urn:schemas-microsoft-com:vml" Requires="v">
                <p:oleObj spid="_x0000_s9221" name="Graph" r:id="rId3" imgW="4131720" imgH="2901600" progId="Origin50.Graph">
                  <p:embed/>
                </p:oleObj>
              </mc:Choice>
              <mc:Fallback>
                <p:oleObj name="Graph" r:id="rId3" imgW="4131720" imgH="2901600" progId="Origin50.Graph">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18" y="1500174"/>
                        <a:ext cx="5584825" cy="3930650"/>
                      </a:xfrm>
                      <a:prstGeom prst="rect">
                        <a:avLst/>
                      </a:prstGeom>
                      <a:solidFill>
                        <a:srgbClr val="FFFFFF"/>
                      </a:solidFill>
                    </p:spPr>
                  </p:pic>
                </p:oleObj>
              </mc:Fallback>
            </mc:AlternateContent>
          </a:graphicData>
        </a:graphic>
      </p:graphicFrame>
      <p:pic>
        <p:nvPicPr>
          <p:cNvPr id="9220" name="Picture 3"/>
          <p:cNvPicPr>
            <a:picLocks noChangeAspect="1" noChangeArrowheads="1"/>
          </p:cNvPicPr>
          <p:nvPr/>
        </p:nvPicPr>
        <p:blipFill>
          <a:blip r:embed="rId5"/>
          <a:srcRect/>
          <a:stretch>
            <a:fillRect/>
          </a:stretch>
        </p:blipFill>
        <p:spPr bwMode="auto">
          <a:xfrm>
            <a:off x="323850" y="1125538"/>
            <a:ext cx="8497888" cy="88900"/>
          </a:xfrm>
          <a:prstGeom prst="rect">
            <a:avLst/>
          </a:prstGeom>
          <a:noFill/>
          <a:ln w="9525">
            <a:noFill/>
            <a:miter lim="800000"/>
            <a:headEnd/>
            <a:tailEnd/>
          </a:ln>
        </p:spPr>
      </p:pic>
      <p:sp>
        <p:nvSpPr>
          <p:cNvPr id="9221" name="Rectangle 6"/>
          <p:cNvSpPr>
            <a:spLocks noChangeArrowheads="1"/>
          </p:cNvSpPr>
          <p:nvPr/>
        </p:nvSpPr>
        <p:spPr bwMode="auto">
          <a:xfrm>
            <a:off x="0" y="1938338"/>
            <a:ext cx="9144000" cy="0"/>
          </a:xfrm>
          <a:prstGeom prst="rect">
            <a:avLst/>
          </a:prstGeom>
          <a:noFill/>
          <a:ln w="9525">
            <a:noFill/>
            <a:miter lim="800000"/>
            <a:headEnd/>
            <a:tailEnd/>
          </a:ln>
        </p:spPr>
        <p:txBody>
          <a:bodyPr wrap="none" anchor="ctr">
            <a:spAutoFit/>
          </a:bodyPr>
          <a:lstStyle/>
          <a:p>
            <a:endParaRPr lang="ru-RU"/>
          </a:p>
        </p:txBody>
      </p:sp>
      <p:sp>
        <p:nvSpPr>
          <p:cNvPr id="9222" name="Rectangle 7"/>
          <p:cNvSpPr>
            <a:spLocks noChangeArrowheads="1"/>
          </p:cNvSpPr>
          <p:nvPr/>
        </p:nvSpPr>
        <p:spPr bwMode="auto">
          <a:xfrm>
            <a:off x="428596" y="5589588"/>
            <a:ext cx="8565165" cy="1077218"/>
          </a:xfrm>
          <a:prstGeom prst="rect">
            <a:avLst/>
          </a:prstGeom>
          <a:noFill/>
          <a:ln w="9525">
            <a:noFill/>
            <a:miter lim="800000"/>
            <a:headEnd/>
            <a:tailEnd/>
          </a:ln>
        </p:spPr>
        <p:txBody>
          <a:bodyPr wrap="none" anchor="ctr">
            <a:spAutoFit/>
          </a:bodyPr>
          <a:lstStyle/>
          <a:p>
            <a:pPr algn="just"/>
            <a:r>
              <a:rPr lang="en-GB" sz="1600" b="1" i="1" dirty="0"/>
              <a:t>I-V</a:t>
            </a:r>
            <a:r>
              <a:rPr lang="en-GB" sz="1600" b="1" dirty="0"/>
              <a:t> curves of </a:t>
            </a:r>
            <a:r>
              <a:rPr lang="en-GB" sz="1600" b="1" dirty="0" err="1"/>
              <a:t>MoRe</a:t>
            </a:r>
            <a:r>
              <a:rPr lang="en-GB" sz="1600" b="1" dirty="0"/>
              <a:t>-Si(W)-</a:t>
            </a:r>
            <a:r>
              <a:rPr lang="en-GB" sz="1600" b="1" dirty="0" err="1"/>
              <a:t>MoRe</a:t>
            </a:r>
            <a:r>
              <a:rPr lang="en-GB" altLang="ja-JP" sz="1600" b="1" dirty="0">
                <a:ea typeface="ＭＳ Ｐゴシック" pitchFamily="34" charset="-128"/>
              </a:rPr>
              <a:t> junctions in the presence of external </a:t>
            </a:r>
          </a:p>
          <a:p>
            <a:pPr algn="just"/>
            <a:r>
              <a:rPr lang="en-GB" altLang="ja-JP" sz="1600" b="1" dirty="0">
                <a:ea typeface="ＭＳ Ｐゴシック" pitchFamily="34" charset="-128"/>
              </a:rPr>
              <a:t>microwave irradiation at </a:t>
            </a:r>
            <a:r>
              <a:rPr lang="en-GB" altLang="ja-JP" sz="1600" b="1" i="1" dirty="0">
                <a:ea typeface="ＭＳ Ｐゴシック" pitchFamily="34" charset="-128"/>
              </a:rPr>
              <a:t>f</a:t>
            </a:r>
            <a:r>
              <a:rPr lang="en-GB" altLang="ja-JP" sz="1600" b="1" dirty="0">
                <a:ea typeface="ＭＳ Ｐゴシック" pitchFamily="34" charset="-128"/>
              </a:rPr>
              <a:t> = 11 GHz for five representative microwave </a:t>
            </a:r>
          </a:p>
          <a:p>
            <a:pPr algn="just"/>
            <a:r>
              <a:rPr lang="en-GB" altLang="ja-JP" sz="1600" b="1" dirty="0">
                <a:ea typeface="ＭＳ Ｐゴシック" pitchFamily="34" charset="-128"/>
              </a:rPr>
              <a:t>amplitudes, </a:t>
            </a:r>
            <a:r>
              <a:rPr lang="en-GB" altLang="ja-JP" sz="1600" b="1" i="1" dirty="0">
                <a:ea typeface="ＭＳ Ｐゴシック" pitchFamily="34" charset="-128"/>
              </a:rPr>
              <a:t>T </a:t>
            </a:r>
            <a:r>
              <a:rPr lang="en-GB" altLang="ja-JP" sz="1600" b="1" dirty="0">
                <a:ea typeface="ＭＳ Ｐゴシック" pitchFamily="34" charset="-128"/>
              </a:rPr>
              <a:t>= 4.2 K. The inset shows first two Shapiro steps observed </a:t>
            </a:r>
          </a:p>
          <a:p>
            <a:pPr algn="just"/>
            <a:r>
              <a:rPr lang="en-GB" altLang="ja-JP" sz="1600" b="1" dirty="0">
                <a:ea typeface="ＭＳ Ｐゴシック" pitchFamily="34" charset="-128"/>
              </a:rPr>
              <a:t>for the lowest microwave power.</a:t>
            </a:r>
          </a:p>
        </p:txBody>
      </p:sp>
      <p:sp>
        <p:nvSpPr>
          <p:cNvPr id="9223" name="Text Box 4"/>
          <p:cNvSpPr txBox="1">
            <a:spLocks noChangeArrowheads="1"/>
          </p:cNvSpPr>
          <p:nvPr/>
        </p:nvSpPr>
        <p:spPr bwMode="auto">
          <a:xfrm>
            <a:off x="107950" y="214290"/>
            <a:ext cx="9072563"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/W:S</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pic>
        <p:nvPicPr>
          <p:cNvPr id="7" name="Рисунок 6" descr="Рисунок1.png"/>
          <p:cNvPicPr>
            <a:picLocks noChangeAspect="1"/>
          </p:cNvPicPr>
          <p:nvPr/>
        </p:nvPicPr>
        <p:blipFill>
          <a:blip r:embed="rId6"/>
          <a:stretch>
            <a:fillRect/>
          </a:stretch>
        </p:blipFill>
        <p:spPr>
          <a:xfrm>
            <a:off x="1774167" y="1457107"/>
            <a:ext cx="5595666" cy="3943786"/>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2"/>
          <a:srcRect/>
          <a:stretch>
            <a:fillRect/>
          </a:stretch>
        </p:blipFill>
        <p:spPr bwMode="auto">
          <a:xfrm>
            <a:off x="395288" y="1125538"/>
            <a:ext cx="8497887" cy="88900"/>
          </a:xfrm>
          <a:prstGeom prst="rect">
            <a:avLst/>
          </a:prstGeom>
          <a:noFill/>
          <a:ln w="9525">
            <a:noFill/>
            <a:miter lim="800000"/>
            <a:headEnd/>
            <a:tailEnd/>
          </a:ln>
        </p:spPr>
      </p:pic>
      <p:sp>
        <p:nvSpPr>
          <p:cNvPr id="16388" name="Text Box 4"/>
          <p:cNvSpPr txBox="1">
            <a:spLocks noChangeArrowheads="1"/>
          </p:cNvSpPr>
          <p:nvPr/>
        </p:nvSpPr>
        <p:spPr bwMode="auto">
          <a:xfrm>
            <a:off x="323850" y="549275"/>
            <a:ext cx="8496300" cy="457200"/>
          </a:xfrm>
          <a:prstGeom prst="rect">
            <a:avLst/>
          </a:prstGeom>
          <a:noFill/>
          <a:ln w="9525">
            <a:noFill/>
            <a:miter lim="800000"/>
            <a:headEnd/>
            <a:tailEnd/>
          </a:ln>
        </p:spPr>
        <p:txBody>
          <a:bodyPr>
            <a:spAutoFit/>
          </a:bodyPr>
          <a:lstStyle/>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Perspectives</a:t>
            </a:r>
          </a:p>
        </p:txBody>
      </p:sp>
      <p:sp>
        <p:nvSpPr>
          <p:cNvPr id="16389" name="Rectangle 5"/>
          <p:cNvSpPr>
            <a:spLocks noChangeArrowheads="1"/>
          </p:cNvSpPr>
          <p:nvPr/>
        </p:nvSpPr>
        <p:spPr bwMode="auto">
          <a:xfrm>
            <a:off x="0" y="3157538"/>
            <a:ext cx="9144000" cy="0"/>
          </a:xfrm>
          <a:prstGeom prst="rect">
            <a:avLst/>
          </a:prstGeom>
          <a:noFill/>
          <a:ln w="9525">
            <a:noFill/>
            <a:miter lim="800000"/>
            <a:headEnd/>
            <a:tailEnd/>
          </a:ln>
        </p:spPr>
        <p:txBody>
          <a:bodyPr wrap="none" anchor="ctr">
            <a:spAutoFit/>
          </a:bodyPr>
          <a:lstStyle/>
          <a:p>
            <a:endParaRPr lang="ru-RU"/>
          </a:p>
        </p:txBody>
      </p:sp>
      <p:sp>
        <p:nvSpPr>
          <p:cNvPr id="16390" name="Rectangle 6"/>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endParaRPr lang="ru-RU"/>
          </a:p>
        </p:txBody>
      </p:sp>
      <p:sp>
        <p:nvSpPr>
          <p:cNvPr id="16391" name="Rectangle 7"/>
          <p:cNvSpPr>
            <a:spLocks noChangeArrowheads="1"/>
          </p:cNvSpPr>
          <p:nvPr/>
        </p:nvSpPr>
        <p:spPr bwMode="auto">
          <a:xfrm>
            <a:off x="0" y="3157538"/>
            <a:ext cx="9144000" cy="0"/>
          </a:xfrm>
          <a:prstGeom prst="rect">
            <a:avLst/>
          </a:prstGeom>
          <a:noFill/>
          <a:ln w="9525">
            <a:noFill/>
            <a:miter lim="800000"/>
            <a:headEnd/>
            <a:tailEnd/>
          </a:ln>
        </p:spPr>
        <p:txBody>
          <a:bodyPr wrap="none" anchor="ctr">
            <a:spAutoFit/>
          </a:bodyPr>
          <a:lstStyle/>
          <a:p>
            <a:endParaRPr lang="ru-RU"/>
          </a:p>
        </p:txBody>
      </p:sp>
      <p:sp>
        <p:nvSpPr>
          <p:cNvPr id="16392" name="Rectangle 8"/>
          <p:cNvSpPr>
            <a:spLocks noChangeArrowheads="1"/>
          </p:cNvSpPr>
          <p:nvPr/>
        </p:nvSpPr>
        <p:spPr bwMode="auto">
          <a:xfrm>
            <a:off x="0" y="3157538"/>
            <a:ext cx="9144000" cy="0"/>
          </a:xfrm>
          <a:prstGeom prst="rect">
            <a:avLst/>
          </a:prstGeom>
          <a:noFill/>
          <a:ln w="9525">
            <a:noFill/>
            <a:miter lim="800000"/>
            <a:headEnd/>
            <a:tailEnd/>
          </a:ln>
        </p:spPr>
        <p:txBody>
          <a:bodyPr wrap="none" anchor="ctr">
            <a:spAutoFit/>
          </a:bodyPr>
          <a:lstStyle/>
          <a:p>
            <a:endParaRPr lang="ru-RU"/>
          </a:p>
        </p:txBody>
      </p:sp>
      <p:sp>
        <p:nvSpPr>
          <p:cNvPr id="16393" name="Rectangle 9"/>
          <p:cNvSpPr>
            <a:spLocks noChangeArrowheads="1"/>
          </p:cNvSpPr>
          <p:nvPr/>
        </p:nvSpPr>
        <p:spPr bwMode="auto">
          <a:xfrm>
            <a:off x="0" y="3157538"/>
            <a:ext cx="9144000" cy="0"/>
          </a:xfrm>
          <a:prstGeom prst="rect">
            <a:avLst/>
          </a:prstGeom>
          <a:noFill/>
          <a:ln w="9525">
            <a:noFill/>
            <a:miter lim="800000"/>
            <a:headEnd/>
            <a:tailEnd/>
          </a:ln>
        </p:spPr>
        <p:txBody>
          <a:bodyPr wrap="none" anchor="ctr">
            <a:spAutoFit/>
          </a:bodyPr>
          <a:lstStyle/>
          <a:p>
            <a:endParaRPr lang="ru-RU"/>
          </a:p>
        </p:txBody>
      </p:sp>
      <p:sp>
        <p:nvSpPr>
          <p:cNvPr id="16394"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16395" name="Rectangle 11"/>
          <p:cNvSpPr>
            <a:spLocks noChangeArrowheads="1"/>
          </p:cNvSpPr>
          <p:nvPr/>
        </p:nvSpPr>
        <p:spPr bwMode="auto">
          <a:xfrm>
            <a:off x="0" y="3328988"/>
            <a:ext cx="9144000" cy="0"/>
          </a:xfrm>
          <a:prstGeom prst="rect">
            <a:avLst/>
          </a:prstGeom>
          <a:noFill/>
          <a:ln w="9525">
            <a:noFill/>
            <a:miter lim="800000"/>
            <a:headEnd/>
            <a:tailEnd/>
          </a:ln>
        </p:spPr>
        <p:txBody>
          <a:bodyPr wrap="none" anchor="ctr">
            <a:spAutoFit/>
          </a:bodyPr>
          <a:lstStyle/>
          <a:p>
            <a:endParaRPr lang="ru-RU"/>
          </a:p>
        </p:txBody>
      </p:sp>
      <p:sp>
        <p:nvSpPr>
          <p:cNvPr id="16396" name="Rectangle 12"/>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ru-RU"/>
          </a:p>
        </p:txBody>
      </p:sp>
      <p:sp>
        <p:nvSpPr>
          <p:cNvPr id="16397" name="Rectangle 13"/>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endParaRPr lang="ru-RU"/>
          </a:p>
        </p:txBody>
      </p:sp>
      <p:sp>
        <p:nvSpPr>
          <p:cNvPr id="16398" name="Rectangle 14"/>
          <p:cNvSpPr>
            <a:spLocks noChangeArrowheads="1"/>
          </p:cNvSpPr>
          <p:nvPr/>
        </p:nvSpPr>
        <p:spPr bwMode="auto">
          <a:xfrm>
            <a:off x="0" y="3328988"/>
            <a:ext cx="9144000" cy="0"/>
          </a:xfrm>
          <a:prstGeom prst="rect">
            <a:avLst/>
          </a:prstGeom>
          <a:noFill/>
          <a:ln w="9525">
            <a:noFill/>
            <a:miter lim="800000"/>
            <a:headEnd/>
            <a:tailEnd/>
          </a:ln>
        </p:spPr>
        <p:txBody>
          <a:bodyPr wrap="none" anchor="ctr">
            <a:spAutoFit/>
          </a:bodyPr>
          <a:lstStyle/>
          <a:p>
            <a:endParaRPr lang="ru-RU"/>
          </a:p>
        </p:txBody>
      </p:sp>
      <p:sp>
        <p:nvSpPr>
          <p:cNvPr id="16399" name="Rectangle 17"/>
          <p:cNvSpPr>
            <a:spLocks noChangeArrowheads="1"/>
          </p:cNvSpPr>
          <p:nvPr/>
        </p:nvSpPr>
        <p:spPr bwMode="auto">
          <a:xfrm>
            <a:off x="785786" y="2071678"/>
            <a:ext cx="7632700" cy="2677656"/>
          </a:xfrm>
          <a:prstGeom prst="rect">
            <a:avLst/>
          </a:prstGeom>
          <a:noFill/>
          <a:ln w="9525">
            <a:noFill/>
            <a:miter lim="800000"/>
            <a:headEnd/>
            <a:tailEnd/>
          </a:ln>
        </p:spPr>
        <p:txBody>
          <a:bodyPr>
            <a:spAutoFit/>
          </a:bodyPr>
          <a:lstStyle/>
          <a:p>
            <a:pPr algn="just"/>
            <a:r>
              <a:rPr lang="en-US" sz="2400" b="1" dirty="0"/>
              <a:t>Disorder is a rich and fertile subject area whose wealth of surprisingly physical effects are only now being discovered. There is still much work to be done in terms of both fundamental physics and potential applications, and no doubt yet more surprises lie in store. </a:t>
            </a:r>
          </a:p>
        </p:txBody>
      </p:sp>
      <p:sp>
        <p:nvSpPr>
          <p:cNvPr id="16400" name="Text Box 19"/>
          <p:cNvSpPr txBox="1">
            <a:spLocks noChangeArrowheads="1"/>
          </p:cNvSpPr>
          <p:nvPr/>
        </p:nvSpPr>
        <p:spPr bwMode="auto">
          <a:xfrm>
            <a:off x="5219700" y="5013325"/>
            <a:ext cx="3455988" cy="366713"/>
          </a:xfrm>
          <a:prstGeom prst="rect">
            <a:avLst/>
          </a:prstGeom>
          <a:noFill/>
          <a:ln w="9525">
            <a:noFill/>
            <a:miter lim="800000"/>
            <a:headEnd/>
            <a:tailEnd/>
          </a:ln>
        </p:spPr>
        <p:txBody>
          <a:bodyPr>
            <a:spAutoFit/>
          </a:bodyPr>
          <a:lstStyle/>
          <a:p>
            <a:pPr>
              <a:spcBef>
                <a:spcPct val="50000"/>
              </a:spcBef>
            </a:pPr>
            <a:r>
              <a:rPr lang="en-US" b="1" i="1" dirty="0"/>
              <a:t>Nature Photonics</a:t>
            </a:r>
            <a:r>
              <a:rPr lang="en-US" b="1" dirty="0"/>
              <a:t>, 2013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7"/>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ru-RU"/>
          </a:p>
        </p:txBody>
      </p:sp>
      <p:sp>
        <p:nvSpPr>
          <p:cNvPr id="17411" name="Rectangle 28"/>
          <p:cNvSpPr>
            <a:spLocks noGrp="1" noChangeArrowheads="1"/>
          </p:cNvSpPr>
          <p:nvPr>
            <p:ph type="title"/>
          </p:nvPr>
        </p:nvSpPr>
        <p:spPr>
          <a:xfrm>
            <a:off x="468313" y="2205038"/>
            <a:ext cx="8229600" cy="1143000"/>
          </a:xfrm>
        </p:spPr>
        <p:txBody>
          <a:bodyPr/>
          <a:lstStyle/>
          <a:p>
            <a:pPr eaLnBrk="1" hangingPunct="1"/>
            <a: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END</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8" name="Picture 3"/>
          <p:cNvPicPr>
            <a:picLocks noChangeAspect="1" noChangeArrowheads="1"/>
          </p:cNvPicPr>
          <p:nvPr/>
        </p:nvPicPr>
        <p:blipFill>
          <a:blip r:embed="rId2"/>
          <a:srcRect/>
          <a:stretch>
            <a:fillRect/>
          </a:stretch>
        </p:blipFill>
        <p:spPr bwMode="auto">
          <a:xfrm>
            <a:off x="250825" y="1339836"/>
            <a:ext cx="8497888" cy="88900"/>
          </a:xfrm>
          <a:prstGeom prst="rect">
            <a:avLst/>
          </a:prstGeom>
          <a:noFill/>
          <a:ln w="9525">
            <a:noFill/>
            <a:miter lim="800000"/>
            <a:headEnd/>
            <a:tailEnd/>
          </a:ln>
        </p:spPr>
      </p:pic>
      <p:sp>
        <p:nvSpPr>
          <p:cNvPr id="1029" name="Text Box 4"/>
          <p:cNvSpPr txBox="1">
            <a:spLocks noChangeArrowheads="1"/>
          </p:cNvSpPr>
          <p:nvPr/>
        </p:nvSpPr>
        <p:spPr bwMode="auto">
          <a:xfrm>
            <a:off x="0" y="285728"/>
            <a:ext cx="9144000" cy="830997"/>
          </a:xfrm>
          <a:prstGeom prst="rect">
            <a:avLst/>
          </a:prstGeom>
          <a:noFill/>
          <a:ln w="9525">
            <a:noFill/>
            <a:miter lim="800000"/>
            <a:headEnd/>
            <a:tailEnd/>
          </a:ln>
        </p:spPr>
        <p:txBody>
          <a:bodyPr>
            <a:spAutoFit/>
          </a:bodyPr>
          <a:lstStyle/>
          <a:p>
            <a:pPr algn="ct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Overdamped</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(non-hysteretic) Josephson junctions:  search of an optimized device</a:t>
            </a:r>
          </a:p>
        </p:txBody>
      </p:sp>
      <p:sp>
        <p:nvSpPr>
          <p:cNvPr id="1030"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pic>
        <p:nvPicPr>
          <p:cNvPr id="1031" name="Picture 8"/>
          <p:cNvPicPr>
            <a:picLocks noChangeAspect="1" noChangeArrowheads="1"/>
          </p:cNvPicPr>
          <p:nvPr/>
        </p:nvPicPr>
        <p:blipFill>
          <a:blip r:embed="rId3"/>
          <a:srcRect/>
          <a:stretch>
            <a:fillRect/>
          </a:stretch>
        </p:blipFill>
        <p:spPr bwMode="auto">
          <a:xfrm>
            <a:off x="785786" y="1714488"/>
            <a:ext cx="2962275" cy="1657350"/>
          </a:xfrm>
          <a:prstGeom prst="rect">
            <a:avLst/>
          </a:prstGeom>
          <a:ln>
            <a:noFill/>
          </a:ln>
          <a:effectLst>
            <a:outerShdw blurRad="190500" algn="tl" rotWithShape="0">
              <a:srgbClr val="000000">
                <a:alpha val="70000"/>
              </a:srgbClr>
            </a:outerShdw>
          </a:effectLst>
        </p:spPr>
      </p:pic>
      <p:pic>
        <p:nvPicPr>
          <p:cNvPr id="1032" name="Picture 14"/>
          <p:cNvPicPr>
            <a:picLocks noChangeAspect="1" noChangeArrowheads="1"/>
          </p:cNvPicPr>
          <p:nvPr/>
        </p:nvPicPr>
        <p:blipFill>
          <a:blip r:embed="rId4"/>
          <a:srcRect/>
          <a:stretch>
            <a:fillRect/>
          </a:stretch>
        </p:blipFill>
        <p:spPr bwMode="auto">
          <a:xfrm>
            <a:off x="5580063" y="1700213"/>
            <a:ext cx="2911475" cy="2011362"/>
          </a:xfrm>
          <a:prstGeom prst="rect">
            <a:avLst/>
          </a:prstGeom>
          <a:ln>
            <a:noFill/>
          </a:ln>
          <a:effectLst>
            <a:outerShdw blurRad="190500" algn="tl" rotWithShape="0">
              <a:srgbClr val="000000">
                <a:alpha val="70000"/>
              </a:srgbClr>
            </a:outerShdw>
          </a:effectLst>
        </p:spPr>
      </p:pic>
      <p:pic>
        <p:nvPicPr>
          <p:cNvPr id="1033" name="Picture 13" descr="fig22"/>
          <p:cNvPicPr>
            <a:picLocks noChangeAspect="1" noChangeArrowheads="1"/>
          </p:cNvPicPr>
          <p:nvPr/>
        </p:nvPicPr>
        <p:blipFill>
          <a:blip r:embed="rId5"/>
          <a:srcRect/>
          <a:stretch>
            <a:fillRect/>
          </a:stretch>
        </p:blipFill>
        <p:spPr bwMode="auto">
          <a:xfrm>
            <a:off x="500034" y="3690954"/>
            <a:ext cx="4150874" cy="1738310"/>
          </a:xfrm>
          <a:prstGeom prst="rect">
            <a:avLst/>
          </a:prstGeom>
          <a:ln>
            <a:noFill/>
          </a:ln>
          <a:effectLst>
            <a:outerShdw blurRad="190500" algn="tl" rotWithShape="0">
              <a:srgbClr val="000000">
                <a:alpha val="70000"/>
              </a:srgbClr>
            </a:outerShdw>
          </a:effectLst>
        </p:spPr>
      </p:pic>
      <p:pic>
        <p:nvPicPr>
          <p:cNvPr id="10" name="Рисунок 9" descr="Рисунок1.png"/>
          <p:cNvPicPr>
            <a:picLocks noChangeAspect="1"/>
          </p:cNvPicPr>
          <p:nvPr/>
        </p:nvPicPr>
        <p:blipFill>
          <a:blip r:embed="rId6"/>
          <a:stretch>
            <a:fillRect/>
          </a:stretch>
        </p:blipFill>
        <p:spPr>
          <a:xfrm>
            <a:off x="5643570" y="4500570"/>
            <a:ext cx="2870979" cy="859465"/>
          </a:xfrm>
          <a:prstGeom prst="rect">
            <a:avLst/>
          </a:prstGeom>
          <a:ln>
            <a:noFill/>
          </a:ln>
          <a:effectLst>
            <a:outerShdw blurRad="190500" algn="tl" rotWithShape="0">
              <a:srgbClr val="000000">
                <a:alpha val="70000"/>
              </a:srgbClr>
            </a:outerShdw>
          </a:effectLst>
        </p:spPr>
      </p:pic>
      <p:sp>
        <p:nvSpPr>
          <p:cNvPr id="11" name="TextBox 41"/>
          <p:cNvSpPr txBox="1">
            <a:spLocks noChangeArrowheads="1"/>
          </p:cNvSpPr>
          <p:nvPr/>
        </p:nvSpPr>
        <p:spPr bwMode="auto">
          <a:xfrm>
            <a:off x="428596" y="5857892"/>
            <a:ext cx="5000660" cy="707886"/>
          </a:xfrm>
          <a:prstGeom prst="rect">
            <a:avLst/>
          </a:prstGeom>
          <a:noFill/>
          <a:ln w="9525">
            <a:noFill/>
            <a:miter lim="800000"/>
            <a:headEnd/>
            <a:tailEnd/>
          </a:ln>
        </p:spPr>
        <p:txBody>
          <a:bodyPr wrap="square">
            <a:spAutoFit/>
          </a:bodyPr>
          <a:lstStyle/>
          <a:p>
            <a:pPr algn="ctr"/>
            <a:r>
              <a:rPr lang="en-US" sz="2000" b="1" dirty="0"/>
              <a:t>The main idea concerns in the realization of the condition</a:t>
            </a:r>
            <a:endParaRPr lang="ru-RU" sz="2000" b="1" dirty="0"/>
          </a:p>
        </p:txBody>
      </p:sp>
      <p:pic>
        <p:nvPicPr>
          <p:cNvPr id="14" name="Рисунок 13" descr="Рисунок16.png"/>
          <p:cNvPicPr>
            <a:picLocks noChangeAspect="1"/>
          </p:cNvPicPr>
          <p:nvPr/>
        </p:nvPicPr>
        <p:blipFill>
          <a:blip r:embed="rId7"/>
          <a:stretch>
            <a:fillRect/>
          </a:stretch>
        </p:blipFill>
        <p:spPr>
          <a:xfrm>
            <a:off x="5786446" y="5950482"/>
            <a:ext cx="1357322" cy="621790"/>
          </a:xfrm>
          <a:prstGeom prst="rect">
            <a:avLst/>
          </a:prstGeom>
          <a:effectLst>
            <a:glow rad="228600">
              <a:schemeClr val="accent4">
                <a:satMod val="175000"/>
                <a:alpha val="40000"/>
              </a:schemeClr>
            </a:glo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a:srcRect/>
          <a:stretch>
            <a:fillRect/>
          </a:stretch>
        </p:blipFill>
        <p:spPr bwMode="auto">
          <a:xfrm>
            <a:off x="250825" y="1357298"/>
            <a:ext cx="8497888" cy="88900"/>
          </a:xfrm>
          <a:prstGeom prst="rect">
            <a:avLst/>
          </a:prstGeom>
          <a:noFill/>
          <a:ln w="9525">
            <a:noFill/>
            <a:miter lim="800000"/>
            <a:headEnd/>
            <a:tailEnd/>
          </a:ln>
        </p:spPr>
      </p:pic>
      <p:sp>
        <p:nvSpPr>
          <p:cNvPr id="13316" name="Text Box 4"/>
          <p:cNvSpPr txBox="1">
            <a:spLocks noChangeArrowheads="1"/>
          </p:cNvSpPr>
          <p:nvPr/>
        </p:nvSpPr>
        <p:spPr bwMode="auto">
          <a:xfrm>
            <a:off x="0" y="357166"/>
            <a:ext cx="9144000" cy="830262"/>
          </a:xfrm>
          <a:prstGeom prst="rect">
            <a:avLst/>
          </a:prstGeom>
          <a:noFill/>
          <a:ln w="9525">
            <a:noFill/>
            <a:miter lim="800000"/>
            <a:headEnd/>
            <a:tailEnd/>
          </a:ln>
        </p:spPr>
        <p:txBody>
          <a:bodyPr>
            <a:spAutoFit/>
          </a:bodyPr>
          <a:lstStyle/>
          <a:p>
            <a:pPr algn="ct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Overdamped</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Josephson junctions</a:t>
            </a:r>
          </a:p>
          <a:p>
            <a:pPr algn="ct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with an external resistor</a:t>
            </a:r>
          </a:p>
        </p:txBody>
      </p:sp>
      <p:sp>
        <p:nvSpPr>
          <p:cNvPr id="13317"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13318" name="TextBox 13"/>
          <p:cNvSpPr txBox="1">
            <a:spLocks noChangeArrowheads="1"/>
          </p:cNvSpPr>
          <p:nvPr/>
        </p:nvSpPr>
        <p:spPr bwMode="auto">
          <a:xfrm>
            <a:off x="214282" y="5072074"/>
            <a:ext cx="8672573" cy="1631216"/>
          </a:xfrm>
          <a:prstGeom prst="rect">
            <a:avLst/>
          </a:prstGeom>
          <a:noFill/>
          <a:ln w="9525">
            <a:noFill/>
            <a:miter lim="800000"/>
            <a:headEnd/>
            <a:tailEnd/>
          </a:ln>
        </p:spPr>
        <p:txBody>
          <a:bodyPr wrap="square">
            <a:spAutoFit/>
          </a:bodyPr>
          <a:lstStyle/>
          <a:p>
            <a:pPr algn="just"/>
            <a:r>
              <a:rPr lang="en-US" sz="2000" b="1" dirty="0"/>
              <a:t>Schematic view of a conventional </a:t>
            </a:r>
            <a:r>
              <a:rPr lang="en-US" sz="2000" b="1" dirty="0" err="1"/>
              <a:t>Nb-AlO</a:t>
            </a:r>
            <a:r>
              <a:rPr lang="en-US" sz="2000" b="1" baseline="-25000" dirty="0" err="1"/>
              <a:t>x</a:t>
            </a:r>
            <a:r>
              <a:rPr lang="en-US" sz="2000" b="1" dirty="0" err="1"/>
              <a:t>-Nb</a:t>
            </a:r>
            <a:r>
              <a:rPr lang="en-US" sz="2000" b="1" dirty="0"/>
              <a:t> Josephson junction device. Resistor uses considerable space in an integrated circuit thus reducing circuit density and introducing parasitic inductance that degrades circuit performance.</a:t>
            </a:r>
            <a:endParaRPr lang="ru-RU" sz="2000" b="1" dirty="0"/>
          </a:p>
        </p:txBody>
      </p:sp>
      <p:grpSp>
        <p:nvGrpSpPr>
          <p:cNvPr id="93" name="Группа 92"/>
          <p:cNvGrpSpPr/>
          <p:nvPr/>
        </p:nvGrpSpPr>
        <p:grpSpPr>
          <a:xfrm>
            <a:off x="2285984" y="2428868"/>
            <a:ext cx="4338626" cy="1955064"/>
            <a:chOff x="2009778" y="1785926"/>
            <a:chExt cx="4338626" cy="1955064"/>
          </a:xfrm>
          <a:effectLst>
            <a:outerShdw blurRad="50800" dist="38100" algn="l" rotWithShape="0">
              <a:prstClr val="black">
                <a:alpha val="40000"/>
              </a:prstClr>
            </a:outerShdw>
          </a:effectLst>
        </p:grpSpPr>
        <p:sp>
          <p:nvSpPr>
            <p:cNvPr id="9" name="AutoShape 8"/>
            <p:cNvSpPr>
              <a:spLocks noChangeArrowheads="1"/>
            </p:cNvSpPr>
            <p:nvPr/>
          </p:nvSpPr>
          <p:spPr bwMode="auto">
            <a:xfrm>
              <a:off x="2009778" y="2857496"/>
              <a:ext cx="2990850" cy="883494"/>
            </a:xfrm>
            <a:prstGeom prst="cube">
              <a:avLst>
                <a:gd name="adj" fmla="val 68056"/>
              </a:avLst>
            </a:prstGeom>
            <a:solidFill>
              <a:srgbClr val="D99594"/>
            </a:solidFill>
            <a:ln w="9525">
              <a:noFill/>
              <a:miter lim="800000"/>
              <a:headEnd/>
              <a:tailEnd/>
            </a:ln>
          </p:spPr>
          <p:txBody>
            <a:bodyPr/>
            <a:lstStyle/>
            <a:p>
              <a:endParaRPr lang="ru-RU"/>
            </a:p>
          </p:txBody>
        </p:sp>
        <p:sp>
          <p:nvSpPr>
            <p:cNvPr id="11" name="AutoShape 10"/>
            <p:cNvSpPr>
              <a:spLocks noChangeArrowheads="1"/>
            </p:cNvSpPr>
            <p:nvPr/>
          </p:nvSpPr>
          <p:spPr bwMode="auto">
            <a:xfrm>
              <a:off x="3357554" y="2599743"/>
              <a:ext cx="1654222" cy="883494"/>
            </a:xfrm>
            <a:prstGeom prst="cube">
              <a:avLst>
                <a:gd name="adj" fmla="val 68056"/>
              </a:avLst>
            </a:prstGeom>
            <a:solidFill>
              <a:srgbClr val="FFFF71"/>
            </a:solidFill>
            <a:ln w="9525">
              <a:noFill/>
              <a:miter lim="800000"/>
              <a:headEnd/>
              <a:tailEnd/>
            </a:ln>
          </p:spPr>
          <p:txBody>
            <a:bodyPr/>
            <a:lstStyle/>
            <a:p>
              <a:endParaRPr lang="ru-RU"/>
            </a:p>
          </p:txBody>
        </p:sp>
        <p:sp>
          <p:nvSpPr>
            <p:cNvPr id="13" name="AutoShape 59"/>
            <p:cNvSpPr>
              <a:spLocks noChangeArrowheads="1"/>
            </p:cNvSpPr>
            <p:nvPr/>
          </p:nvSpPr>
          <p:spPr bwMode="auto">
            <a:xfrm>
              <a:off x="3357554" y="2331192"/>
              <a:ext cx="2990850" cy="883494"/>
            </a:xfrm>
            <a:prstGeom prst="cube">
              <a:avLst>
                <a:gd name="adj" fmla="val 68056"/>
              </a:avLst>
            </a:prstGeom>
            <a:solidFill>
              <a:srgbClr val="D99594"/>
            </a:solidFill>
            <a:ln w="9525">
              <a:noFill/>
              <a:miter lim="800000"/>
              <a:headEnd/>
              <a:tailEnd/>
            </a:ln>
          </p:spPr>
          <p:txBody>
            <a:bodyPr/>
            <a:lstStyle/>
            <a:p>
              <a:endParaRPr lang="ru-RU"/>
            </a:p>
          </p:txBody>
        </p:sp>
        <p:cxnSp>
          <p:nvCxnSpPr>
            <p:cNvPr id="82" name="Прямая соединительная линия 81"/>
            <p:cNvCxnSpPr/>
            <p:nvPr/>
          </p:nvCxnSpPr>
          <p:spPr>
            <a:xfrm rot="5400000" flipH="1" flipV="1">
              <a:off x="2464579" y="2536025"/>
              <a:ext cx="1214446" cy="1588"/>
            </a:xfrm>
            <a:prstGeom prst="line">
              <a:avLst/>
            </a:prstGeom>
            <a:ln w="31750" cmpd="sng">
              <a:solidFill>
                <a:schemeClr val="bg2">
                  <a:lumMod val="50000"/>
                </a:schemeClr>
              </a:solidFill>
              <a:headEnd type="oval"/>
              <a:tailEnd type="none"/>
            </a:ln>
          </p:spPr>
          <p:style>
            <a:lnRef idx="1">
              <a:schemeClr val="dk1"/>
            </a:lnRef>
            <a:fillRef idx="0">
              <a:schemeClr val="dk1"/>
            </a:fillRef>
            <a:effectRef idx="0">
              <a:schemeClr val="dk1"/>
            </a:effectRef>
            <a:fontRef idx="minor">
              <a:schemeClr val="tx1"/>
            </a:fontRef>
          </p:style>
        </p:cxnSp>
        <p:cxnSp>
          <p:nvCxnSpPr>
            <p:cNvPr id="85" name="Прямая соединительная линия 84"/>
            <p:cNvCxnSpPr/>
            <p:nvPr/>
          </p:nvCxnSpPr>
          <p:spPr>
            <a:xfrm>
              <a:off x="3071802" y="1928802"/>
              <a:ext cx="428628" cy="1588"/>
            </a:xfrm>
            <a:prstGeom prst="line">
              <a:avLst/>
            </a:prstGeom>
            <a:ln w="31750" cmpd="sng">
              <a:solidFill>
                <a:schemeClr val="bg2">
                  <a:lumMod val="50000"/>
                </a:schemeClr>
              </a:solidFill>
              <a:headEnd type="none"/>
              <a:tailEnd type="none"/>
            </a:ln>
          </p:spPr>
          <p:style>
            <a:lnRef idx="1">
              <a:schemeClr val="dk1"/>
            </a:lnRef>
            <a:fillRef idx="0">
              <a:schemeClr val="dk1"/>
            </a:fillRef>
            <a:effectRef idx="0">
              <a:schemeClr val="dk1"/>
            </a:effectRef>
            <a:fontRef idx="minor">
              <a:schemeClr val="tx1"/>
            </a:fontRef>
          </p:style>
        </p:cxnSp>
        <p:sp>
          <p:nvSpPr>
            <p:cNvPr id="70" name="Блок-схема: память с прямым доступом 69"/>
            <p:cNvSpPr/>
            <p:nvPr/>
          </p:nvSpPr>
          <p:spPr>
            <a:xfrm>
              <a:off x="3357554" y="1785926"/>
              <a:ext cx="1428760" cy="285752"/>
            </a:xfrm>
            <a:prstGeom prst="flowChartMagneticDrum">
              <a:avLst/>
            </a:prstGeom>
            <a:solidFill>
              <a:schemeClr val="accent2">
                <a:lumMod val="25000"/>
              </a:schemeClr>
            </a:solidFill>
            <a:ln>
              <a:solidFill>
                <a:schemeClr val="accent2">
                  <a:lumMod val="10000"/>
                </a:schemeClr>
              </a:solidFill>
            </a:ln>
            <a:effectLst>
              <a:outerShdw blurRad="50800" dist="50800" dir="5400000" algn="ctr" rotWithShape="0">
                <a:schemeClr val="bg1">
                  <a:lumMod val="65000"/>
                </a:schemeClr>
              </a:outerShdw>
            </a:effectLst>
            <a:scene3d>
              <a:camera prst="perspectiveLeft"/>
              <a:lightRig rig="threePt" dir="t"/>
            </a:scene3d>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cxnSp>
          <p:nvCxnSpPr>
            <p:cNvPr id="88" name="Прямая соединительная линия 87"/>
            <p:cNvCxnSpPr/>
            <p:nvPr/>
          </p:nvCxnSpPr>
          <p:spPr>
            <a:xfrm>
              <a:off x="4500562" y="1928802"/>
              <a:ext cx="428628" cy="1588"/>
            </a:xfrm>
            <a:prstGeom prst="line">
              <a:avLst/>
            </a:prstGeom>
            <a:ln w="31750" cmpd="sng">
              <a:solidFill>
                <a:schemeClr val="bg2">
                  <a:lumMod val="50000"/>
                </a:schemeClr>
              </a:solidFill>
              <a:headEnd type="none"/>
              <a:tailEnd type="none"/>
            </a:ln>
          </p:spPr>
          <p:style>
            <a:lnRef idx="1">
              <a:schemeClr val="dk1"/>
            </a:lnRef>
            <a:fillRef idx="0">
              <a:schemeClr val="dk1"/>
            </a:fillRef>
            <a:effectRef idx="0">
              <a:schemeClr val="dk1"/>
            </a:effectRef>
            <a:fontRef idx="minor">
              <a:schemeClr val="tx1"/>
            </a:fontRef>
          </p:style>
        </p:cxnSp>
        <p:cxnSp>
          <p:nvCxnSpPr>
            <p:cNvPr id="89" name="Прямая соединительная линия 88"/>
            <p:cNvCxnSpPr/>
            <p:nvPr/>
          </p:nvCxnSpPr>
          <p:spPr>
            <a:xfrm rot="5400000" flipH="1" flipV="1">
              <a:off x="4572794" y="2285198"/>
              <a:ext cx="714380" cy="1588"/>
            </a:xfrm>
            <a:prstGeom prst="line">
              <a:avLst/>
            </a:prstGeom>
            <a:ln w="31750" cmpd="sng">
              <a:solidFill>
                <a:schemeClr val="bg2">
                  <a:lumMod val="50000"/>
                </a:schemeClr>
              </a:solidFill>
              <a:headEnd type="oval"/>
              <a:tailEnd type="none"/>
            </a:ln>
          </p:spPr>
          <p:style>
            <a:lnRef idx="1">
              <a:schemeClr val="dk1"/>
            </a:lnRef>
            <a:fillRef idx="0">
              <a:schemeClr val="dk1"/>
            </a:fillRef>
            <a:effectRef idx="0">
              <a:schemeClr val="dk1"/>
            </a:effectRef>
            <a:fontRef idx="minor">
              <a:schemeClr val="tx1"/>
            </a:fontRef>
          </p:style>
        </p:cxnSp>
      </p:grpSp>
      <p:sp>
        <p:nvSpPr>
          <p:cNvPr id="94" name="TextBox 93"/>
          <p:cNvSpPr txBox="1"/>
          <p:nvPr/>
        </p:nvSpPr>
        <p:spPr>
          <a:xfrm>
            <a:off x="4143372" y="1714488"/>
            <a:ext cx="505267" cy="584775"/>
          </a:xfrm>
          <a:prstGeom prst="rect">
            <a:avLst/>
          </a:prstGeom>
          <a:noFill/>
        </p:spPr>
        <p:txBody>
          <a:bodyPr wrap="none" rtlCol="0">
            <a:spAutoFit/>
            <a:scene3d>
              <a:camera prst="orthographicFront"/>
              <a:lightRig rig="threePt" dir="t"/>
            </a:scene3d>
            <a:sp3d extrusionH="57150">
              <a:bevelT w="38100" h="38100" prst="relaxedInset"/>
            </a:sp3d>
          </a:bodyPr>
          <a:lstStyle/>
          <a:p>
            <a:r>
              <a:rPr lang="en-US" sz="3200" b="1" dirty="0">
                <a:ln w="1905"/>
                <a:solidFill>
                  <a:srgbClr val="FF0000"/>
                </a:solidFill>
                <a:effectLst>
                  <a:glow rad="228600">
                    <a:schemeClr val="accent4">
                      <a:satMod val="175000"/>
                      <a:alpha val="40000"/>
                    </a:schemeClr>
                  </a:glow>
                </a:effectLst>
              </a:rPr>
              <a:t>R</a:t>
            </a:r>
            <a:endParaRPr lang="ru-RU" sz="3200" b="1" cap="all" dirty="0">
              <a:ln w="9000" cmpd="sng">
                <a:solidFill>
                  <a:schemeClr val="accent4">
                    <a:shade val="50000"/>
                    <a:satMod val="120000"/>
                  </a:schemeClr>
                </a:solidFill>
                <a:prstDash val="solid"/>
              </a:ln>
              <a:solidFill>
                <a:srgbClr val="FF0000"/>
              </a:solidFill>
              <a:effectLst>
                <a:glow rad="228600">
                  <a:schemeClr val="accent4">
                    <a:satMod val="175000"/>
                    <a:alpha val="40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2"/>
          <a:srcRect/>
          <a:stretch>
            <a:fillRect/>
          </a:stretch>
        </p:blipFill>
        <p:spPr bwMode="auto">
          <a:xfrm>
            <a:off x="250825" y="1411274"/>
            <a:ext cx="8497888" cy="88900"/>
          </a:xfrm>
          <a:prstGeom prst="rect">
            <a:avLst/>
          </a:prstGeom>
          <a:noFill/>
          <a:ln w="9525">
            <a:noFill/>
            <a:miter lim="800000"/>
            <a:headEnd/>
            <a:tailEnd/>
          </a:ln>
        </p:spPr>
      </p:pic>
      <p:sp>
        <p:nvSpPr>
          <p:cNvPr id="14340" name="Text Box 4"/>
          <p:cNvSpPr txBox="1">
            <a:spLocks noChangeArrowheads="1"/>
          </p:cNvSpPr>
          <p:nvPr/>
        </p:nvSpPr>
        <p:spPr bwMode="auto">
          <a:xfrm>
            <a:off x="0" y="312722"/>
            <a:ext cx="9144000" cy="830262"/>
          </a:xfrm>
          <a:prstGeom prst="rect">
            <a:avLst/>
          </a:prstGeom>
          <a:noFill/>
          <a:ln w="9525">
            <a:noFill/>
            <a:miter lim="800000"/>
            <a:headEnd/>
            <a:tailEnd/>
          </a:ln>
        </p:spPr>
        <p:txBody>
          <a:bodyPr>
            <a:spAutoFit/>
          </a:bodyPr>
          <a:lstStyle/>
          <a:p>
            <a:pPr algn="ct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Overdamped</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(intrinsically shunted) Josephson junctions</a:t>
            </a:r>
          </a:p>
        </p:txBody>
      </p:sp>
      <p:sp>
        <p:nvSpPr>
          <p:cNvPr id="14341"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pic>
        <p:nvPicPr>
          <p:cNvPr id="14342" name="Picture 6"/>
          <p:cNvPicPr>
            <a:picLocks noChangeAspect="1" noChangeArrowheads="1"/>
          </p:cNvPicPr>
          <p:nvPr/>
        </p:nvPicPr>
        <p:blipFill>
          <a:blip r:embed="rId3"/>
          <a:srcRect/>
          <a:stretch>
            <a:fillRect/>
          </a:stretch>
        </p:blipFill>
        <p:spPr bwMode="auto">
          <a:xfrm>
            <a:off x="785786" y="1857364"/>
            <a:ext cx="7535862" cy="3095625"/>
          </a:xfrm>
          <a:prstGeom prst="rect">
            <a:avLst/>
          </a:prstGeom>
          <a:ln>
            <a:noFill/>
          </a:ln>
          <a:effectLst>
            <a:outerShdw blurRad="190500" algn="tl" rotWithShape="0">
              <a:srgbClr val="000000">
                <a:alpha val="70000"/>
              </a:srgbClr>
            </a:outerShdw>
          </a:effectLst>
        </p:spPr>
      </p:pic>
      <p:sp>
        <p:nvSpPr>
          <p:cNvPr id="11" name="Прямоугольник 10"/>
          <p:cNvSpPr/>
          <p:nvPr/>
        </p:nvSpPr>
        <p:spPr>
          <a:xfrm>
            <a:off x="1857356" y="5214950"/>
            <a:ext cx="6143668" cy="1926681"/>
          </a:xfrm>
          <a:prstGeom prst="rect">
            <a:avLst/>
          </a:prstGeom>
        </p:spPr>
        <p:txBody>
          <a:bodyPr wrap="square">
            <a:spAutoFit/>
          </a:bodyPr>
          <a:lstStyle/>
          <a:p>
            <a:pPr>
              <a:buFontTx/>
              <a:buChar char="-"/>
              <a:defRPr/>
            </a:pPr>
            <a:r>
              <a:rPr lang="en-US" sz="2200" dirty="0"/>
              <a:t> </a:t>
            </a:r>
            <a:r>
              <a:rPr lang="en-US" sz="2200" b="1" dirty="0"/>
              <a:t>small values of </a:t>
            </a:r>
            <a:r>
              <a:rPr lang="en-US" sz="2200" b="1" i="1" dirty="0"/>
              <a:t>R</a:t>
            </a:r>
            <a:r>
              <a:rPr lang="en-US" sz="2200" b="1" dirty="0"/>
              <a:t>;</a:t>
            </a:r>
          </a:p>
          <a:p>
            <a:pPr>
              <a:buFontTx/>
              <a:buChar char="-"/>
              <a:defRPr/>
            </a:pPr>
            <a:r>
              <a:rPr lang="en-US" sz="2200" b="1" dirty="0"/>
              <a:t> extremely small values of </a:t>
            </a:r>
            <a:r>
              <a:rPr lang="en-US" sz="2200" b="1" i="1" dirty="0"/>
              <a:t>C</a:t>
            </a:r>
            <a:r>
              <a:rPr lang="en-US" sz="2200" b="1" dirty="0"/>
              <a:t>;</a:t>
            </a:r>
          </a:p>
          <a:p>
            <a:pPr>
              <a:buFontTx/>
              <a:buChar char="-"/>
              <a:defRPr/>
            </a:pPr>
            <a:r>
              <a:rPr lang="en-US" sz="2200" b="1" dirty="0"/>
              <a:t> </a:t>
            </a:r>
            <a:r>
              <a:rPr lang="ru-RU" sz="2200" b="1" dirty="0">
                <a:sym typeface="Symbol" pitchFamily="18" charset="2"/>
              </a:rPr>
              <a:t></a:t>
            </a:r>
            <a:r>
              <a:rPr lang="ru-RU" sz="2200" b="1" baseline="-25000" dirty="0">
                <a:sym typeface="Symbol" pitchFamily="18" charset="2"/>
              </a:rPr>
              <a:t>с</a:t>
            </a:r>
            <a:r>
              <a:rPr lang="en-US" sz="2200" b="1" dirty="0">
                <a:sym typeface="Symbol" pitchFamily="18" charset="2"/>
              </a:rPr>
              <a:t>&lt;&lt;1 for all </a:t>
            </a:r>
            <a:r>
              <a:rPr lang="en-US" sz="2200" b="1" i="1" dirty="0">
                <a:sym typeface="Symbol" pitchFamily="18" charset="2"/>
              </a:rPr>
              <a:t>T</a:t>
            </a:r>
            <a:r>
              <a:rPr lang="en-US" sz="2200" b="1" dirty="0"/>
              <a:t>;</a:t>
            </a:r>
          </a:p>
          <a:p>
            <a:pPr>
              <a:defRPr/>
            </a:pPr>
            <a:r>
              <a:rPr lang="en-US" sz="2200" b="1" dirty="0"/>
              <a:t>-</a:t>
            </a:r>
            <a:r>
              <a:rPr lang="en-US" sz="2200" dirty="0">
                <a:solidFill>
                  <a:srgbClr val="000000"/>
                </a:solidFill>
              </a:rPr>
              <a:t> </a:t>
            </a:r>
            <a:r>
              <a:rPr lang="en-US" sz="2200" b="1" dirty="0">
                <a:solidFill>
                  <a:srgbClr val="FF0000"/>
                </a:solidFill>
              </a:rPr>
              <a:t>comparatively small values of</a:t>
            </a:r>
            <a:r>
              <a:rPr lang="en-US" sz="2200" b="1" i="1" dirty="0">
                <a:solidFill>
                  <a:srgbClr val="FF0000"/>
                </a:solidFill>
              </a:rPr>
              <a:t> </a:t>
            </a:r>
            <a:r>
              <a:rPr lang="en-US" sz="2200" b="1" i="1" dirty="0" err="1">
                <a:solidFill>
                  <a:srgbClr val="FF0000"/>
                </a:solidFill>
              </a:rPr>
              <a:t>I</a:t>
            </a:r>
            <a:r>
              <a:rPr lang="en-US" sz="2200" b="1" baseline="-25000" dirty="0" err="1">
                <a:solidFill>
                  <a:srgbClr val="FF0000"/>
                </a:solidFill>
              </a:rPr>
              <a:t>c</a:t>
            </a:r>
            <a:r>
              <a:rPr lang="en-US" sz="2200" b="1" i="1" dirty="0" err="1">
                <a:solidFill>
                  <a:srgbClr val="FF0000"/>
                </a:solidFill>
              </a:rPr>
              <a:t>R</a:t>
            </a:r>
            <a:r>
              <a:rPr lang="en-US" sz="2200" b="1" baseline="-25000" dirty="0" err="1">
                <a:solidFill>
                  <a:srgbClr val="FF0000"/>
                </a:solidFill>
              </a:rPr>
              <a:t>N</a:t>
            </a:r>
            <a:endParaRPr lang="en-US" sz="2200" b="1" dirty="0">
              <a:solidFill>
                <a:srgbClr val="FF0000"/>
              </a:solidFill>
            </a:endParaRPr>
          </a:p>
          <a:p>
            <a:pPr>
              <a:lnSpc>
                <a:spcPct val="80000"/>
              </a:lnSpc>
              <a:buFontTx/>
              <a:buChar char="-"/>
              <a:defRPr/>
            </a:pPr>
            <a:endParaRPr lang="en-US" dirty="0">
              <a:solidFill>
                <a:srgbClr val="000000"/>
              </a:solidFill>
            </a:endParaRPr>
          </a:p>
          <a:p>
            <a:pPr>
              <a:lnSpc>
                <a:spcPct val="80000"/>
              </a:lnSpc>
              <a:defRPr/>
            </a:pPr>
            <a:endParaRPr lang="ru-RU" sz="1050" dirty="0"/>
          </a:p>
          <a:p>
            <a:pPr>
              <a:lnSpc>
                <a:spcPct val="80000"/>
              </a:lnSpc>
              <a:defRPr/>
            </a:pP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6" name="Picture 3"/>
          <p:cNvPicPr>
            <a:picLocks noChangeAspect="1" noChangeArrowheads="1"/>
          </p:cNvPicPr>
          <p:nvPr/>
        </p:nvPicPr>
        <p:blipFill>
          <a:blip r:embed="rId3"/>
          <a:srcRect/>
          <a:stretch>
            <a:fillRect/>
          </a:stretch>
        </p:blipFill>
        <p:spPr bwMode="auto">
          <a:xfrm>
            <a:off x="250825" y="1357298"/>
            <a:ext cx="8497888" cy="88900"/>
          </a:xfrm>
          <a:prstGeom prst="rect">
            <a:avLst/>
          </a:prstGeom>
          <a:noFill/>
          <a:ln w="9525">
            <a:noFill/>
            <a:miter lim="800000"/>
            <a:headEnd/>
            <a:tailEnd/>
          </a:ln>
        </p:spPr>
      </p:pic>
      <p:sp>
        <p:nvSpPr>
          <p:cNvPr id="3077" name="Text Box 4"/>
          <p:cNvSpPr txBox="1">
            <a:spLocks noChangeArrowheads="1"/>
          </p:cNvSpPr>
          <p:nvPr/>
        </p:nvSpPr>
        <p:spPr bwMode="auto">
          <a:xfrm>
            <a:off x="0" y="357166"/>
            <a:ext cx="9144000" cy="830262"/>
          </a:xfrm>
          <a:prstGeom prst="rect">
            <a:avLst/>
          </a:prstGeom>
          <a:noFill/>
          <a:ln w="9525">
            <a:noFill/>
            <a:miter lim="800000"/>
            <a:headEnd/>
            <a:tailEnd/>
          </a:ln>
        </p:spPr>
        <p:txBody>
          <a:bodyPr>
            <a:spAutoFit/>
          </a:bodyPr>
          <a:lstStyle/>
          <a:p>
            <a:pPr algn="ct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Overdamped</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(intrinsically shunted) Josephson junctions</a:t>
            </a:r>
          </a:p>
        </p:txBody>
      </p:sp>
      <p:sp>
        <p:nvSpPr>
          <p:cNvPr id="3078"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3079" name="Прямоугольник 7"/>
          <p:cNvSpPr>
            <a:spLocks noChangeArrowheads="1"/>
          </p:cNvSpPr>
          <p:nvPr/>
        </p:nvSpPr>
        <p:spPr bwMode="auto">
          <a:xfrm>
            <a:off x="428596" y="5237820"/>
            <a:ext cx="8429684" cy="1477328"/>
          </a:xfrm>
          <a:prstGeom prst="rect">
            <a:avLst/>
          </a:prstGeom>
          <a:noFill/>
          <a:ln w="9525">
            <a:noFill/>
            <a:miter lim="800000"/>
            <a:headEnd/>
            <a:tailEnd/>
          </a:ln>
        </p:spPr>
        <p:txBody>
          <a:bodyPr wrap="square">
            <a:spAutoFit/>
          </a:bodyPr>
          <a:lstStyle/>
          <a:p>
            <a:pPr algn="just"/>
            <a:r>
              <a:rPr lang="en-US" b="1" dirty="0"/>
              <a:t>We provide a more complete view on the self-shunting problem relating it to specific features of a multi-channel weak link between electrodes where averaging over the channels yields a bimodal distribution of transparencies with maxima near unity and zero. </a:t>
            </a:r>
            <a:endParaRPr lang="ru-RU" b="1" dirty="0"/>
          </a:p>
        </p:txBody>
      </p:sp>
      <p:sp>
        <p:nvSpPr>
          <p:cNvPr id="308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aphicFrame>
        <p:nvGraphicFramePr>
          <p:cNvPr id="3074" name="Object 3"/>
          <p:cNvGraphicFramePr>
            <a:graphicFrameLocks noChangeAspect="1"/>
          </p:cNvGraphicFramePr>
          <p:nvPr/>
        </p:nvGraphicFramePr>
        <p:xfrm>
          <a:off x="1643042" y="1643050"/>
          <a:ext cx="5908675" cy="3416300"/>
        </p:xfrm>
        <a:graphic>
          <a:graphicData uri="http://schemas.openxmlformats.org/presentationml/2006/ole">
            <mc:AlternateContent xmlns:mc="http://schemas.openxmlformats.org/markup-compatibility/2006">
              <mc:Choice xmlns:v="urn:schemas-microsoft-com:vml" Requires="v">
                <p:oleObj spid="_x0000_s3077" name="Graph" r:id="rId4" imgW="5120640" imgH="2973629" progId="Origin50.Graph">
                  <p:embed/>
                </p:oleObj>
              </mc:Choice>
              <mc:Fallback>
                <p:oleObj name="Graph" r:id="rId4" imgW="5120640" imgH="2973629" progId="Origin50.Graph">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3042" y="1643050"/>
                        <a:ext cx="5908675" cy="3416300"/>
                      </a:xfrm>
                      <a:prstGeom prst="rect">
                        <a:avLst/>
                      </a:prstGeom>
                      <a:solidFill>
                        <a:srgbClr val="FFFFFF"/>
                      </a:solidFill>
                    </p:spPr>
                  </p:pic>
                </p:oleObj>
              </mc:Fallback>
            </mc:AlternateContent>
          </a:graphicData>
        </a:graphic>
      </p:graphicFrame>
      <p:pic>
        <p:nvPicPr>
          <p:cNvPr id="8" name="Рисунок 7" descr="Рисунок3.png"/>
          <p:cNvPicPr>
            <a:picLocks noChangeAspect="1"/>
          </p:cNvPicPr>
          <p:nvPr/>
        </p:nvPicPr>
        <p:blipFill>
          <a:blip r:embed="rId6"/>
          <a:stretch>
            <a:fillRect/>
          </a:stretch>
        </p:blipFill>
        <p:spPr>
          <a:xfrm>
            <a:off x="1653669" y="1646405"/>
            <a:ext cx="5918727" cy="3425669"/>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106" name="Picture 3"/>
          <p:cNvPicPr>
            <a:picLocks noChangeAspect="1" noChangeArrowheads="1"/>
          </p:cNvPicPr>
          <p:nvPr/>
        </p:nvPicPr>
        <p:blipFill>
          <a:blip r:embed="rId2"/>
          <a:srcRect/>
          <a:stretch>
            <a:fillRect/>
          </a:stretch>
        </p:blipFill>
        <p:spPr bwMode="auto">
          <a:xfrm>
            <a:off x="323850" y="1125538"/>
            <a:ext cx="8497888" cy="88900"/>
          </a:xfrm>
          <a:prstGeom prst="rect">
            <a:avLst/>
          </a:prstGeom>
          <a:noFill/>
          <a:ln w="9525">
            <a:noFill/>
            <a:miter lim="800000"/>
            <a:headEnd/>
            <a:tailEnd/>
          </a:ln>
        </p:spPr>
      </p:pic>
      <p:sp>
        <p:nvSpPr>
          <p:cNvPr id="4107" name="Text Box 4"/>
          <p:cNvSpPr txBox="1">
            <a:spLocks noChangeArrowheads="1"/>
          </p:cNvSpPr>
          <p:nvPr/>
        </p:nvSpPr>
        <p:spPr bwMode="auto">
          <a:xfrm>
            <a:off x="323850" y="285728"/>
            <a:ext cx="8351838"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baseline="-250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x</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sp>
        <p:nvSpPr>
          <p:cNvPr id="4108"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4109" name="Text Box 8"/>
          <p:cNvSpPr txBox="1">
            <a:spLocks noChangeArrowheads="1"/>
          </p:cNvSpPr>
          <p:nvPr/>
        </p:nvSpPr>
        <p:spPr bwMode="auto">
          <a:xfrm>
            <a:off x="971600" y="1556792"/>
            <a:ext cx="2376264" cy="376237"/>
          </a:xfrm>
          <a:prstGeom prst="rect">
            <a:avLst/>
          </a:prstGeom>
          <a:solidFill>
            <a:srgbClr val="FFCCCC"/>
          </a:solidFill>
          <a:ln w="9525">
            <a:solidFill>
              <a:schemeClr val="tx1"/>
            </a:solidFill>
            <a:miter lim="800000"/>
            <a:headEnd/>
            <a:tailEnd/>
          </a:ln>
        </p:spPr>
        <p:txBody>
          <a:bodyPr wrap="square">
            <a:spAutoFit/>
            <a:scene3d>
              <a:camera prst="orthographicFront"/>
              <a:lightRig rig="threePt" dir="t"/>
            </a:scene3d>
            <a:sp3d extrusionH="57150">
              <a:bevelT w="38100" h="38100" prst="relaxedInset"/>
            </a:sp3d>
          </a:bodyPr>
          <a:lstStyle/>
          <a:p>
            <a:pPr>
              <a:spcBef>
                <a:spcPct val="50000"/>
              </a:spcBef>
            </a:pPr>
            <a:r>
              <a:rPr lang="en-US" dirty="0">
                <a:solidFill>
                  <a:schemeClr val="tx2"/>
                </a:solidFill>
              </a:rPr>
              <a:t>  </a:t>
            </a:r>
            <a:r>
              <a:rPr lang="en-US" b="1" dirty="0">
                <a:solidFill>
                  <a:schemeClr val="tx2"/>
                </a:solidFill>
              </a:rPr>
              <a:t>Al    Al</a:t>
            </a:r>
            <a:r>
              <a:rPr lang="en-US" b="1" baseline="-25000" dirty="0">
                <a:solidFill>
                  <a:schemeClr val="tx2"/>
                </a:solidFill>
              </a:rPr>
              <a:t>2</a:t>
            </a:r>
            <a:r>
              <a:rPr lang="en-US" b="1" dirty="0">
                <a:solidFill>
                  <a:schemeClr val="tx2"/>
                </a:solidFill>
              </a:rPr>
              <a:t>O</a:t>
            </a:r>
            <a:r>
              <a:rPr lang="en-US" b="1" baseline="-25000" dirty="0">
                <a:solidFill>
                  <a:schemeClr val="tx2"/>
                </a:solidFill>
              </a:rPr>
              <a:t>2.5     </a:t>
            </a:r>
            <a:r>
              <a:rPr lang="en-US" b="1" dirty="0">
                <a:solidFill>
                  <a:schemeClr val="tx2"/>
                </a:solidFill>
              </a:rPr>
              <a:t>Al</a:t>
            </a:r>
          </a:p>
        </p:txBody>
      </p:sp>
      <p:sp>
        <p:nvSpPr>
          <p:cNvPr id="4110" name="Text Box 9"/>
          <p:cNvSpPr txBox="1">
            <a:spLocks noChangeArrowheads="1"/>
          </p:cNvSpPr>
          <p:nvPr/>
        </p:nvSpPr>
        <p:spPr bwMode="auto">
          <a:xfrm>
            <a:off x="285720" y="3659192"/>
            <a:ext cx="3529012" cy="412750"/>
          </a:xfrm>
          <a:prstGeom prst="rect">
            <a:avLst/>
          </a:prstGeom>
          <a:noFill/>
          <a:ln w="9525">
            <a:noFill/>
            <a:miter lim="800000"/>
            <a:headEnd/>
            <a:tailEnd/>
          </a:ln>
        </p:spPr>
        <p:txBody>
          <a:bodyPr>
            <a:spAutoFit/>
          </a:bodyPr>
          <a:lstStyle/>
          <a:p>
            <a:pPr algn="ctr">
              <a:lnSpc>
                <a:spcPct val="40000"/>
              </a:lnSpc>
              <a:spcBef>
                <a:spcPct val="50000"/>
              </a:spcBef>
            </a:pPr>
            <a:r>
              <a:rPr lang="en-US" sz="1200" b="1" dirty="0">
                <a:solidFill>
                  <a:schemeClr val="tx2"/>
                </a:solidFill>
              </a:rPr>
              <a:t>T.C. </a:t>
            </a:r>
            <a:r>
              <a:rPr lang="en-US" sz="1200" b="1" dirty="0" err="1">
                <a:solidFill>
                  <a:schemeClr val="tx2"/>
                </a:solidFill>
              </a:rPr>
              <a:t>DuBois</a:t>
            </a:r>
            <a:r>
              <a:rPr lang="en-US" sz="1200" b="1" dirty="0">
                <a:solidFill>
                  <a:schemeClr val="tx2"/>
                </a:solidFill>
              </a:rPr>
              <a:t> et al. </a:t>
            </a:r>
            <a:r>
              <a:rPr lang="en-US" sz="1200" b="1" i="1" dirty="0">
                <a:solidFill>
                  <a:schemeClr val="tx2"/>
                </a:solidFill>
              </a:rPr>
              <a:t>Phys. Rev. </a:t>
            </a:r>
            <a:r>
              <a:rPr lang="en-US" sz="1200" b="1" i="1" dirty="0" err="1">
                <a:solidFill>
                  <a:schemeClr val="tx2"/>
                </a:solidFill>
              </a:rPr>
              <a:t>Lett</a:t>
            </a:r>
            <a:r>
              <a:rPr lang="en-US" sz="1200" b="1" i="1" dirty="0">
                <a:solidFill>
                  <a:schemeClr val="tx2"/>
                </a:solidFill>
              </a:rPr>
              <a:t>. </a:t>
            </a:r>
          </a:p>
          <a:p>
            <a:pPr algn="ctr">
              <a:lnSpc>
                <a:spcPct val="40000"/>
              </a:lnSpc>
              <a:spcBef>
                <a:spcPct val="50000"/>
              </a:spcBef>
            </a:pPr>
            <a:r>
              <a:rPr lang="en-US" sz="1200" b="1" i="1" dirty="0">
                <a:solidFill>
                  <a:schemeClr val="tx2"/>
                </a:solidFill>
              </a:rPr>
              <a:t>110 (2013) 077002</a:t>
            </a:r>
            <a:r>
              <a:rPr lang="en-US" dirty="0">
                <a:solidFill>
                  <a:schemeClr val="tx2"/>
                </a:solidFill>
              </a:rPr>
              <a:t> </a:t>
            </a:r>
          </a:p>
        </p:txBody>
      </p:sp>
      <p:pic>
        <p:nvPicPr>
          <p:cNvPr id="4111" name="Picture 7"/>
          <p:cNvPicPr>
            <a:picLocks noChangeAspect="1" noChangeArrowheads="1"/>
          </p:cNvPicPr>
          <p:nvPr/>
        </p:nvPicPr>
        <p:blipFill>
          <a:blip r:embed="rId3"/>
          <a:srcRect/>
          <a:stretch>
            <a:fillRect/>
          </a:stretch>
        </p:blipFill>
        <p:spPr bwMode="auto">
          <a:xfrm>
            <a:off x="714348" y="2143116"/>
            <a:ext cx="2600325" cy="1304925"/>
          </a:xfrm>
          <a:prstGeom prst="rect">
            <a:avLst/>
          </a:prstGeom>
          <a:ln>
            <a:noFill/>
          </a:ln>
          <a:effectLst>
            <a:outerShdw blurRad="190500" algn="tl" rotWithShape="0">
              <a:srgbClr val="000000">
                <a:alpha val="70000"/>
              </a:srgbClr>
            </a:outerShdw>
          </a:effectLst>
        </p:spPr>
      </p:pic>
      <p:sp>
        <p:nvSpPr>
          <p:cNvPr id="4112" name="Text Box 56"/>
          <p:cNvSpPr txBox="1">
            <a:spLocks noChangeArrowheads="1"/>
          </p:cNvSpPr>
          <p:nvPr/>
        </p:nvSpPr>
        <p:spPr bwMode="auto">
          <a:xfrm>
            <a:off x="571472" y="4610409"/>
            <a:ext cx="2348720" cy="461665"/>
          </a:xfrm>
          <a:prstGeom prst="rect">
            <a:avLst/>
          </a:prstGeom>
          <a:noFill/>
          <a:ln w="9525">
            <a:noFill/>
            <a:miter lim="800000"/>
            <a:headEnd/>
            <a:tailEnd/>
          </a:ln>
        </p:spPr>
        <p:txBody>
          <a:bodyPr wrap="none">
            <a:spAutoFit/>
          </a:bodyPr>
          <a:lstStyle/>
          <a:p>
            <a:r>
              <a:rPr lang="en-US" sz="2400" b="1" dirty="0">
                <a:effectLst>
                  <a:outerShdw blurRad="38100" dist="38100" dir="2700000" algn="tl">
                    <a:srgbClr val="000000">
                      <a:alpha val="43137"/>
                    </a:srgbClr>
                  </a:outerShdw>
                </a:effectLst>
              </a:rPr>
              <a:t>Assume that</a:t>
            </a:r>
          </a:p>
        </p:txBody>
      </p:sp>
      <p:pic>
        <p:nvPicPr>
          <p:cNvPr id="17" name="Рисунок 16" descr="Рисунок5.png"/>
          <p:cNvPicPr>
            <a:picLocks noChangeAspect="1"/>
          </p:cNvPicPr>
          <p:nvPr/>
        </p:nvPicPr>
        <p:blipFill>
          <a:blip r:embed="rId4"/>
          <a:stretch>
            <a:fillRect/>
          </a:stretch>
        </p:blipFill>
        <p:spPr>
          <a:xfrm>
            <a:off x="2557275" y="5643578"/>
            <a:ext cx="4229303" cy="771601"/>
          </a:xfrm>
          <a:prstGeom prst="rect">
            <a:avLst/>
          </a:prstGeom>
          <a:ln>
            <a:noFill/>
          </a:ln>
          <a:effectLst>
            <a:outerShdw blurRad="190500" algn="tl" rotWithShape="0">
              <a:srgbClr val="000000">
                <a:alpha val="70000"/>
              </a:srgbClr>
            </a:outerShdw>
          </a:effectLst>
        </p:spPr>
      </p:pic>
      <p:pic>
        <p:nvPicPr>
          <p:cNvPr id="18" name="Рисунок 17" descr="Рисунок6.png"/>
          <p:cNvPicPr>
            <a:picLocks noChangeAspect="1"/>
          </p:cNvPicPr>
          <p:nvPr/>
        </p:nvPicPr>
        <p:blipFill>
          <a:blip r:embed="rId5"/>
          <a:stretch>
            <a:fillRect/>
          </a:stretch>
        </p:blipFill>
        <p:spPr>
          <a:xfrm>
            <a:off x="3286116" y="4572008"/>
            <a:ext cx="2571768" cy="591783"/>
          </a:xfrm>
          <a:prstGeom prst="rect">
            <a:avLst/>
          </a:prstGeom>
          <a:ln>
            <a:noFill/>
          </a:ln>
          <a:effectLst>
            <a:outerShdw blurRad="190500" algn="tl" rotWithShape="0">
              <a:srgbClr val="000000">
                <a:alpha val="70000"/>
              </a:srgbClr>
            </a:outerShdw>
          </a:effectLst>
        </p:spPr>
      </p:pic>
      <p:pic>
        <p:nvPicPr>
          <p:cNvPr id="19" name="Рисунок 18" descr="Рисунок7.png"/>
          <p:cNvPicPr>
            <a:picLocks noChangeAspect="1"/>
          </p:cNvPicPr>
          <p:nvPr/>
        </p:nvPicPr>
        <p:blipFill>
          <a:blip r:embed="rId6"/>
          <a:stretch>
            <a:fillRect/>
          </a:stretch>
        </p:blipFill>
        <p:spPr>
          <a:xfrm>
            <a:off x="6500826" y="4657126"/>
            <a:ext cx="1797991" cy="500066"/>
          </a:xfrm>
          <a:prstGeom prst="rect">
            <a:avLst/>
          </a:prstGeom>
          <a:ln>
            <a:noFill/>
          </a:ln>
          <a:effectLst>
            <a:outerShdw blurRad="190500" algn="tl" rotWithShape="0">
              <a:srgbClr val="000000">
                <a:alpha val="70000"/>
              </a:srgbClr>
            </a:outerShdw>
          </a:effectLst>
        </p:spPr>
      </p:pic>
      <p:pic>
        <p:nvPicPr>
          <p:cNvPr id="20" name="Рисунок 19" descr="Рисунок8.png"/>
          <p:cNvPicPr>
            <a:picLocks noChangeAspect="1"/>
          </p:cNvPicPr>
          <p:nvPr/>
        </p:nvPicPr>
        <p:blipFill>
          <a:blip r:embed="rId7"/>
          <a:stretch>
            <a:fillRect/>
          </a:stretch>
        </p:blipFill>
        <p:spPr>
          <a:xfrm>
            <a:off x="3929058" y="2714620"/>
            <a:ext cx="2657636" cy="1011852"/>
          </a:xfrm>
          <a:prstGeom prst="rect">
            <a:avLst/>
          </a:prstGeom>
          <a:ln>
            <a:noFill/>
          </a:ln>
          <a:effectLst>
            <a:outerShdw blurRad="190500" algn="tl" rotWithShape="0">
              <a:srgbClr val="000000">
                <a:alpha val="70000"/>
              </a:srgbClr>
            </a:outerShdw>
          </a:effectLst>
        </p:spPr>
      </p:pic>
      <p:pic>
        <p:nvPicPr>
          <p:cNvPr id="21" name="Рисунок 20" descr="Рисунок9.png"/>
          <p:cNvPicPr>
            <a:picLocks noChangeAspect="1"/>
          </p:cNvPicPr>
          <p:nvPr/>
        </p:nvPicPr>
        <p:blipFill>
          <a:blip r:embed="rId8"/>
          <a:stretch>
            <a:fillRect/>
          </a:stretch>
        </p:blipFill>
        <p:spPr>
          <a:xfrm>
            <a:off x="3929058" y="1714488"/>
            <a:ext cx="2371148" cy="585168"/>
          </a:xfrm>
          <a:prstGeom prst="rect">
            <a:avLst/>
          </a:prstGeom>
          <a:ln>
            <a:noFill/>
          </a:ln>
          <a:effectLst>
            <a:outerShdw blurRad="190500" algn="tl" rotWithShape="0">
              <a:srgbClr val="000000">
                <a:alpha val="70000"/>
              </a:srgbClr>
            </a:outerShdw>
          </a:effectLst>
        </p:spPr>
      </p:pic>
      <p:pic>
        <p:nvPicPr>
          <p:cNvPr id="22" name="Рисунок 21" descr="Рисунок10.png"/>
          <p:cNvPicPr>
            <a:picLocks noChangeAspect="1"/>
          </p:cNvPicPr>
          <p:nvPr/>
        </p:nvPicPr>
        <p:blipFill>
          <a:blip r:embed="rId9"/>
          <a:stretch>
            <a:fillRect/>
          </a:stretch>
        </p:blipFill>
        <p:spPr>
          <a:xfrm>
            <a:off x="6929454" y="1643050"/>
            <a:ext cx="1773789" cy="932611"/>
          </a:xfrm>
          <a:prstGeom prst="rect">
            <a:avLst/>
          </a:prstGeom>
          <a:ln>
            <a:noFill/>
          </a:ln>
          <a:effectLst>
            <a:outerShdw blurRad="190500" algn="tl" rotWithShape="0">
              <a:srgbClr val="000000">
                <a:alpha val="70000"/>
              </a:srgbClr>
            </a:outerShdw>
          </a:effectLst>
        </p:spPr>
      </p:pic>
      <p:pic>
        <p:nvPicPr>
          <p:cNvPr id="23" name="Рисунок 22" descr="Рисунок11.png"/>
          <p:cNvPicPr>
            <a:picLocks noChangeAspect="1"/>
          </p:cNvPicPr>
          <p:nvPr/>
        </p:nvPicPr>
        <p:blipFill>
          <a:blip r:embed="rId10"/>
          <a:stretch>
            <a:fillRect/>
          </a:stretch>
        </p:blipFill>
        <p:spPr>
          <a:xfrm>
            <a:off x="6929454" y="3286124"/>
            <a:ext cx="1841989" cy="1022203"/>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7" name="Picture 3"/>
          <p:cNvPicPr>
            <a:picLocks noChangeAspect="1" noChangeArrowheads="1"/>
          </p:cNvPicPr>
          <p:nvPr/>
        </p:nvPicPr>
        <p:blipFill>
          <a:blip r:embed="rId2"/>
          <a:srcRect/>
          <a:stretch>
            <a:fillRect/>
          </a:stretch>
        </p:blipFill>
        <p:spPr bwMode="auto">
          <a:xfrm>
            <a:off x="323850" y="1125538"/>
            <a:ext cx="8497888" cy="88900"/>
          </a:xfrm>
          <a:prstGeom prst="rect">
            <a:avLst/>
          </a:prstGeom>
          <a:noFill/>
          <a:ln w="9525">
            <a:noFill/>
            <a:miter lim="800000"/>
            <a:headEnd/>
            <a:tailEnd/>
          </a:ln>
        </p:spPr>
      </p:pic>
      <p:sp>
        <p:nvSpPr>
          <p:cNvPr id="5128" name="Text Box 4"/>
          <p:cNvSpPr txBox="1">
            <a:spLocks noChangeArrowheads="1"/>
          </p:cNvSpPr>
          <p:nvPr/>
        </p:nvSpPr>
        <p:spPr bwMode="auto">
          <a:xfrm>
            <a:off x="323850" y="285728"/>
            <a:ext cx="8351838"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baseline="-250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x</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sp>
        <p:nvSpPr>
          <p:cNvPr id="5129"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5130"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5131"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5132"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pic>
        <p:nvPicPr>
          <p:cNvPr id="5133" name="Picture 15"/>
          <p:cNvPicPr>
            <a:picLocks noChangeAspect="1" noChangeArrowheads="1"/>
          </p:cNvPicPr>
          <p:nvPr/>
        </p:nvPicPr>
        <p:blipFill>
          <a:blip r:embed="rId3"/>
          <a:srcRect/>
          <a:stretch>
            <a:fillRect/>
          </a:stretch>
        </p:blipFill>
        <p:spPr bwMode="auto">
          <a:xfrm>
            <a:off x="323850" y="1482727"/>
            <a:ext cx="3409950" cy="2450329"/>
          </a:xfrm>
          <a:prstGeom prst="rect">
            <a:avLst/>
          </a:prstGeom>
          <a:ln>
            <a:noFill/>
          </a:ln>
          <a:effectLst>
            <a:outerShdw blurRad="190500" algn="tl" rotWithShape="0">
              <a:srgbClr val="000000">
                <a:alpha val="70000"/>
              </a:srgbClr>
            </a:outerShdw>
          </a:effectLst>
        </p:spPr>
      </p:pic>
      <p:sp>
        <p:nvSpPr>
          <p:cNvPr id="5134"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5135"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5136" name="Rectangle 19"/>
          <p:cNvSpPr>
            <a:spLocks noChangeArrowheads="1"/>
          </p:cNvSpPr>
          <p:nvPr/>
        </p:nvSpPr>
        <p:spPr bwMode="auto">
          <a:xfrm>
            <a:off x="0" y="219075"/>
            <a:ext cx="9144000" cy="0"/>
          </a:xfrm>
          <a:prstGeom prst="rect">
            <a:avLst/>
          </a:prstGeom>
          <a:noFill/>
          <a:ln w="9525">
            <a:noFill/>
            <a:miter lim="800000"/>
            <a:headEnd/>
            <a:tailEnd/>
          </a:ln>
        </p:spPr>
        <p:txBody>
          <a:bodyPr wrap="none" anchor="ctr">
            <a:spAutoFit/>
          </a:bodyPr>
          <a:lstStyle/>
          <a:p>
            <a:endParaRPr lang="ru-RU"/>
          </a:p>
        </p:txBody>
      </p:sp>
      <p:sp>
        <p:nvSpPr>
          <p:cNvPr id="5137" name="Rectangle 2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5140" name="Прямоугольник 16"/>
          <p:cNvSpPr>
            <a:spLocks noChangeArrowheads="1"/>
          </p:cNvSpPr>
          <p:nvPr/>
        </p:nvSpPr>
        <p:spPr bwMode="auto">
          <a:xfrm>
            <a:off x="4214810" y="3000372"/>
            <a:ext cx="4349268" cy="784830"/>
          </a:xfrm>
          <a:prstGeom prst="rect">
            <a:avLst/>
          </a:prstGeom>
          <a:noFill/>
          <a:ln w="9525">
            <a:noFill/>
            <a:miter lim="800000"/>
            <a:headEnd/>
            <a:tailEnd/>
          </a:ln>
        </p:spPr>
        <p:txBody>
          <a:bodyPr wrap="none">
            <a:spAutoFit/>
          </a:bodyPr>
          <a:lstStyle/>
          <a:p>
            <a:pPr>
              <a:lnSpc>
                <a:spcPct val="150000"/>
              </a:lnSpc>
            </a:pPr>
            <a:r>
              <a:rPr lang="en-US" b="1" dirty="0"/>
              <a:t>The exposure dose was reduced</a:t>
            </a:r>
          </a:p>
          <a:p>
            <a:r>
              <a:rPr lang="en-US" b="1" dirty="0"/>
              <a:t> to </a:t>
            </a:r>
            <a:r>
              <a:rPr lang="ru-RU" b="1" dirty="0"/>
              <a:t>150–500</a:t>
            </a:r>
            <a:r>
              <a:rPr lang="en-US" b="1" dirty="0"/>
              <a:t> Pa*s</a:t>
            </a:r>
            <a:endParaRPr lang="ru-RU" b="1" dirty="0"/>
          </a:p>
        </p:txBody>
      </p:sp>
      <p:pic>
        <p:nvPicPr>
          <p:cNvPr id="21" name="Рисунок 20" descr="Рисунок12.png"/>
          <p:cNvPicPr>
            <a:picLocks noChangeAspect="1"/>
          </p:cNvPicPr>
          <p:nvPr/>
        </p:nvPicPr>
        <p:blipFill>
          <a:blip r:embed="rId4"/>
          <a:stretch>
            <a:fillRect/>
          </a:stretch>
        </p:blipFill>
        <p:spPr>
          <a:xfrm>
            <a:off x="395536" y="4357694"/>
            <a:ext cx="8400575" cy="714380"/>
          </a:xfrm>
          <a:prstGeom prst="rect">
            <a:avLst/>
          </a:prstGeom>
          <a:ln>
            <a:noFill/>
          </a:ln>
          <a:effectLst>
            <a:outerShdw blurRad="190500" algn="tl" rotWithShape="0">
              <a:srgbClr val="000000">
                <a:alpha val="70000"/>
              </a:srgbClr>
            </a:outerShdw>
          </a:effectLst>
        </p:spPr>
      </p:pic>
      <p:pic>
        <p:nvPicPr>
          <p:cNvPr id="22" name="Рисунок 21" descr="Рисунок13.png"/>
          <p:cNvPicPr>
            <a:picLocks noChangeAspect="1"/>
          </p:cNvPicPr>
          <p:nvPr/>
        </p:nvPicPr>
        <p:blipFill>
          <a:blip r:embed="rId5"/>
          <a:stretch>
            <a:fillRect/>
          </a:stretch>
        </p:blipFill>
        <p:spPr>
          <a:xfrm>
            <a:off x="4071934" y="2285992"/>
            <a:ext cx="4626482" cy="512022"/>
          </a:xfrm>
          <a:prstGeom prst="rect">
            <a:avLst/>
          </a:prstGeom>
          <a:ln>
            <a:noFill/>
          </a:ln>
          <a:effectLst>
            <a:outerShdw blurRad="190500" algn="tl" rotWithShape="0">
              <a:srgbClr val="000000">
                <a:alpha val="70000"/>
              </a:srgbClr>
            </a:outerShdw>
          </a:effectLst>
        </p:spPr>
      </p:pic>
      <p:pic>
        <p:nvPicPr>
          <p:cNvPr id="23" name="Рисунок 22" descr="Рисунок17.png"/>
          <p:cNvPicPr>
            <a:picLocks noChangeAspect="1"/>
          </p:cNvPicPr>
          <p:nvPr/>
        </p:nvPicPr>
        <p:blipFill>
          <a:blip r:embed="rId6"/>
          <a:stretch>
            <a:fillRect/>
          </a:stretch>
        </p:blipFill>
        <p:spPr>
          <a:xfrm>
            <a:off x="4071934" y="1500174"/>
            <a:ext cx="4120556" cy="512022"/>
          </a:xfrm>
          <a:prstGeom prst="rect">
            <a:avLst/>
          </a:prstGeom>
          <a:ln>
            <a:noFill/>
          </a:ln>
          <a:effectLst>
            <a:outerShdw blurRad="190500" algn="tl" rotWithShape="0">
              <a:srgbClr val="000000">
                <a:alpha val="70000"/>
              </a:srgbClr>
            </a:outerShdw>
          </a:effectLst>
        </p:spPr>
      </p:pic>
      <p:pic>
        <p:nvPicPr>
          <p:cNvPr id="24" name="Рисунок 23" descr="Рисунок18.png"/>
          <p:cNvPicPr>
            <a:picLocks noChangeAspect="1"/>
          </p:cNvPicPr>
          <p:nvPr/>
        </p:nvPicPr>
        <p:blipFill>
          <a:blip r:embed="rId7"/>
          <a:stretch>
            <a:fillRect/>
          </a:stretch>
        </p:blipFill>
        <p:spPr>
          <a:xfrm>
            <a:off x="492480" y="5558476"/>
            <a:ext cx="8039960" cy="585168"/>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51" name="Picture 3"/>
          <p:cNvPicPr>
            <a:picLocks noChangeAspect="1" noChangeArrowheads="1"/>
          </p:cNvPicPr>
          <p:nvPr/>
        </p:nvPicPr>
        <p:blipFill>
          <a:blip r:embed="rId2"/>
          <a:srcRect/>
          <a:stretch>
            <a:fillRect/>
          </a:stretch>
        </p:blipFill>
        <p:spPr bwMode="auto">
          <a:xfrm>
            <a:off x="323850" y="1196960"/>
            <a:ext cx="8497888" cy="88900"/>
          </a:xfrm>
          <a:prstGeom prst="rect">
            <a:avLst/>
          </a:prstGeom>
          <a:noFill/>
          <a:ln w="9525">
            <a:noFill/>
            <a:miter lim="800000"/>
            <a:headEnd/>
            <a:tailEnd/>
          </a:ln>
        </p:spPr>
      </p:pic>
      <p:sp>
        <p:nvSpPr>
          <p:cNvPr id="6152" name="Text Box 4"/>
          <p:cNvSpPr txBox="1">
            <a:spLocks noChangeArrowheads="1"/>
          </p:cNvSpPr>
          <p:nvPr/>
        </p:nvSpPr>
        <p:spPr bwMode="auto">
          <a:xfrm>
            <a:off x="323850" y="285728"/>
            <a:ext cx="8351838"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baseline="-250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x</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sp>
        <p:nvSpPr>
          <p:cNvPr id="6153"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6154"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6155"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6156"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6157"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sp>
        <p:nvSpPr>
          <p:cNvPr id="6158" name="TextBox 14"/>
          <p:cNvSpPr txBox="1">
            <a:spLocks noChangeArrowheads="1"/>
          </p:cNvSpPr>
          <p:nvPr/>
        </p:nvSpPr>
        <p:spPr bwMode="auto">
          <a:xfrm>
            <a:off x="3059350" y="5857892"/>
            <a:ext cx="1584088" cy="523220"/>
          </a:xfrm>
          <a:prstGeom prst="rect">
            <a:avLst/>
          </a:prstGeom>
          <a:noFill/>
          <a:ln w="9525">
            <a:noFill/>
            <a:miter lim="800000"/>
            <a:headEnd/>
            <a:tailEnd/>
          </a:ln>
        </p:spPr>
        <p:txBody>
          <a:bodyPr wrap="none">
            <a:spAutoFit/>
          </a:bodyPr>
          <a:lstStyle/>
          <a:p>
            <a:r>
              <a:rPr lang="en-US" sz="2800" b="1" dirty="0">
                <a:effectLst>
                  <a:outerShdw blurRad="38100" dist="38100" dir="2700000" algn="tl">
                    <a:srgbClr val="000000">
                      <a:alpha val="43137"/>
                    </a:srgbClr>
                  </a:outerShdw>
                </a:effectLst>
              </a:rPr>
              <a:t>Theory</a:t>
            </a:r>
            <a:endParaRPr lang="ru-RU" sz="2800" b="1" dirty="0">
              <a:effectLst>
                <a:outerShdw blurRad="38100" dist="38100" dir="2700000" algn="tl">
                  <a:srgbClr val="000000">
                    <a:alpha val="43137"/>
                  </a:srgbClr>
                </a:outerShdw>
              </a:effectLst>
            </a:endParaRPr>
          </a:p>
        </p:txBody>
      </p:sp>
      <p:sp>
        <p:nvSpPr>
          <p:cNvPr id="6159" name="TextBox 15"/>
          <p:cNvSpPr txBox="1">
            <a:spLocks noChangeArrowheads="1"/>
          </p:cNvSpPr>
          <p:nvPr/>
        </p:nvSpPr>
        <p:spPr bwMode="auto">
          <a:xfrm>
            <a:off x="285720" y="1571612"/>
            <a:ext cx="1127232" cy="461665"/>
          </a:xfrm>
          <a:prstGeom prst="rect">
            <a:avLst/>
          </a:prstGeom>
          <a:noFill/>
          <a:ln w="9525">
            <a:noFill/>
            <a:miter lim="800000"/>
            <a:headEnd/>
            <a:tailEnd/>
          </a:ln>
        </p:spPr>
        <p:txBody>
          <a:bodyPr wrap="none">
            <a:spAutoFit/>
          </a:bodyPr>
          <a:lstStyle/>
          <a:p>
            <a:r>
              <a:rPr lang="en-US" sz="2400" b="1" dirty="0">
                <a:effectLst>
                  <a:outerShdw blurRad="38100" dist="38100" dir="2700000" algn="tl">
                    <a:srgbClr val="000000">
                      <a:alpha val="43137"/>
                    </a:srgbClr>
                  </a:outerShdw>
                </a:effectLst>
              </a:rPr>
              <a:t>N-I-S</a:t>
            </a:r>
            <a:endParaRPr lang="ru-RU" sz="2400" b="1" dirty="0">
              <a:effectLst>
                <a:outerShdw blurRad="38100" dist="38100" dir="2700000" algn="tl">
                  <a:srgbClr val="000000">
                    <a:alpha val="43137"/>
                  </a:srgbClr>
                </a:outerShdw>
              </a:effectLst>
            </a:endParaRPr>
          </a:p>
        </p:txBody>
      </p:sp>
      <p:cxnSp>
        <p:nvCxnSpPr>
          <p:cNvPr id="21" name="Прямая со стрелкой 20"/>
          <p:cNvCxnSpPr/>
          <p:nvPr/>
        </p:nvCxnSpPr>
        <p:spPr>
          <a:xfrm>
            <a:off x="1692275" y="3716338"/>
            <a:ext cx="1511300" cy="217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2" name="Рисунок 21" descr="Рисунок19.png"/>
          <p:cNvPicPr>
            <a:picLocks noChangeAspect="1"/>
          </p:cNvPicPr>
          <p:nvPr/>
        </p:nvPicPr>
        <p:blipFill>
          <a:blip r:embed="rId3"/>
          <a:stretch>
            <a:fillRect/>
          </a:stretch>
        </p:blipFill>
        <p:spPr>
          <a:xfrm>
            <a:off x="3286116" y="1500174"/>
            <a:ext cx="5436444" cy="3786214"/>
          </a:xfrm>
          <a:prstGeom prst="rect">
            <a:avLst/>
          </a:prstGeom>
          <a:ln>
            <a:noFill/>
          </a:ln>
          <a:effectLst>
            <a:outerShdw blurRad="190500" algn="tl" rotWithShape="0">
              <a:srgbClr val="000000">
                <a:alpha val="70000"/>
              </a:srgbClr>
            </a:outerShdw>
          </a:effectLst>
        </p:spPr>
      </p:pic>
      <p:sp>
        <p:nvSpPr>
          <p:cNvPr id="6161" name="TextBox 28"/>
          <p:cNvSpPr txBox="1">
            <a:spLocks noChangeArrowheads="1"/>
          </p:cNvSpPr>
          <p:nvPr/>
        </p:nvSpPr>
        <p:spPr bwMode="auto">
          <a:xfrm>
            <a:off x="157431" y="2428868"/>
            <a:ext cx="3057247" cy="830997"/>
          </a:xfrm>
          <a:prstGeom prst="rect">
            <a:avLst/>
          </a:prstGeom>
          <a:noFill/>
          <a:ln w="9525">
            <a:noFill/>
            <a:miter lim="800000"/>
            <a:headEnd/>
            <a:tailEnd/>
          </a:ln>
        </p:spPr>
        <p:txBody>
          <a:bodyPr wrap="none">
            <a:spAutoFit/>
          </a:bodyPr>
          <a:lstStyle/>
          <a:p>
            <a:r>
              <a:rPr lang="en-US" sz="2400" b="1" dirty="0">
                <a:effectLst>
                  <a:outerShdw blurRad="38100" dist="38100" dir="2700000" algn="tl">
                    <a:srgbClr val="000000">
                      <a:alpha val="43137"/>
                    </a:srgbClr>
                  </a:outerShdw>
                </a:effectLst>
              </a:rPr>
              <a:t>S/N-I-S </a:t>
            </a:r>
          </a:p>
          <a:p>
            <a:r>
              <a:rPr lang="en-US" sz="2400" b="1" dirty="0">
                <a:effectLst>
                  <a:outerShdw blurRad="38100" dist="38100" dir="2700000" algn="tl">
                    <a:srgbClr val="000000">
                      <a:alpha val="43137"/>
                    </a:srgbClr>
                  </a:outerShdw>
                </a:effectLst>
              </a:rPr>
              <a:t>quasi-clean case</a:t>
            </a:r>
            <a:endParaRPr lang="ru-RU" sz="2400" b="1" dirty="0">
              <a:effectLst>
                <a:outerShdw blurRad="38100" dist="38100" dir="2700000" algn="tl">
                  <a:srgbClr val="000000">
                    <a:alpha val="43137"/>
                  </a:srgbClr>
                </a:outerShdw>
              </a:effectLst>
            </a:endParaRPr>
          </a:p>
        </p:txBody>
      </p:sp>
      <p:sp>
        <p:nvSpPr>
          <p:cNvPr id="6162" name="TextBox 29"/>
          <p:cNvSpPr txBox="1">
            <a:spLocks noChangeArrowheads="1"/>
          </p:cNvSpPr>
          <p:nvPr/>
        </p:nvSpPr>
        <p:spPr bwMode="auto">
          <a:xfrm>
            <a:off x="214282" y="3526697"/>
            <a:ext cx="1877437" cy="830997"/>
          </a:xfrm>
          <a:prstGeom prst="rect">
            <a:avLst/>
          </a:prstGeom>
          <a:noFill/>
          <a:ln w="9525">
            <a:noFill/>
            <a:miter lim="800000"/>
            <a:headEnd/>
            <a:tailEnd/>
          </a:ln>
        </p:spPr>
        <p:txBody>
          <a:bodyPr wrap="none">
            <a:spAutoFit/>
          </a:bodyPr>
          <a:lstStyle/>
          <a:p>
            <a:r>
              <a:rPr lang="en-US" sz="2400" b="1" dirty="0">
                <a:effectLst>
                  <a:outerShdw blurRad="38100" dist="38100" dir="2700000" algn="tl">
                    <a:srgbClr val="000000">
                      <a:alpha val="43137"/>
                    </a:srgbClr>
                  </a:outerShdw>
                </a:effectLst>
              </a:rPr>
              <a:t>S/N-I-S </a:t>
            </a:r>
          </a:p>
          <a:p>
            <a:r>
              <a:rPr lang="en-US" sz="2400" b="1" dirty="0">
                <a:effectLst>
                  <a:outerShdw blurRad="38100" dist="38100" dir="2700000" algn="tl">
                    <a:srgbClr val="000000">
                      <a:alpha val="43137"/>
                    </a:srgbClr>
                  </a:outerShdw>
                </a:effectLst>
              </a:rPr>
              <a:t>dirty case</a:t>
            </a:r>
            <a:endParaRPr lang="ru-RU" sz="2400" b="1" dirty="0">
              <a:effectLst>
                <a:outerShdw blurRad="38100" dist="38100" dir="2700000" algn="tl">
                  <a:srgbClr val="000000">
                    <a:alpha val="43137"/>
                  </a:srgbClr>
                </a:outerShdw>
              </a:effectLst>
            </a:endParaRPr>
          </a:p>
        </p:txBody>
      </p:sp>
      <p:cxnSp>
        <p:nvCxnSpPr>
          <p:cNvPr id="25" name="Прямая со стрелкой 24"/>
          <p:cNvCxnSpPr/>
          <p:nvPr/>
        </p:nvCxnSpPr>
        <p:spPr>
          <a:xfrm>
            <a:off x="1928794" y="1857364"/>
            <a:ext cx="3286148" cy="500066"/>
          </a:xfrm>
          <a:prstGeom prst="straightConnector1">
            <a:avLst/>
          </a:prstGeom>
          <a:ln w="38100">
            <a:solidFill>
              <a:srgbClr val="0070C0"/>
            </a:solidFill>
            <a:tailEnd type="arrow"/>
          </a:ln>
          <a:effectLst/>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V="1">
            <a:off x="1928794" y="2928934"/>
            <a:ext cx="3143272" cy="785818"/>
          </a:xfrm>
          <a:prstGeom prst="straightConnector1">
            <a:avLst/>
          </a:prstGeom>
          <a:ln w="38100">
            <a:solidFill>
              <a:srgbClr val="7030A0"/>
            </a:solidFill>
            <a:tailEnd type="arrow"/>
          </a:ln>
          <a:effectLst/>
        </p:spPr>
        <p:style>
          <a:lnRef idx="1">
            <a:schemeClr val="accent1"/>
          </a:lnRef>
          <a:fillRef idx="0">
            <a:schemeClr val="accent1"/>
          </a:fillRef>
          <a:effectRef idx="0">
            <a:schemeClr val="accent1"/>
          </a:effectRef>
          <a:fontRef idx="minor">
            <a:schemeClr val="tx1"/>
          </a:fontRef>
        </p:style>
      </p:cxnSp>
      <p:pic>
        <p:nvPicPr>
          <p:cNvPr id="32" name="Рисунок 31" descr="Рисунок23.png"/>
          <p:cNvPicPr>
            <a:picLocks noChangeAspect="1"/>
          </p:cNvPicPr>
          <p:nvPr/>
        </p:nvPicPr>
        <p:blipFill>
          <a:blip r:embed="rId4"/>
          <a:stretch>
            <a:fillRect/>
          </a:stretch>
        </p:blipFill>
        <p:spPr>
          <a:xfrm>
            <a:off x="285720" y="4714884"/>
            <a:ext cx="2547918" cy="615645"/>
          </a:xfrm>
          <a:prstGeom prst="rect">
            <a:avLst/>
          </a:prstGeom>
          <a:ln>
            <a:noFill/>
          </a:ln>
          <a:effectLst>
            <a:outerShdw blurRad="190500" algn="tl" rotWithShape="0">
              <a:srgbClr val="000000">
                <a:alpha val="70000"/>
              </a:srgbClr>
            </a:outerShdw>
          </a:effectLst>
        </p:spPr>
      </p:pic>
      <p:pic>
        <p:nvPicPr>
          <p:cNvPr id="33" name="Рисунок 32" descr="Рисунок24.png"/>
          <p:cNvPicPr>
            <a:picLocks noChangeAspect="1"/>
          </p:cNvPicPr>
          <p:nvPr/>
        </p:nvPicPr>
        <p:blipFill>
          <a:blip r:embed="rId5"/>
          <a:stretch>
            <a:fillRect/>
          </a:stretch>
        </p:blipFill>
        <p:spPr>
          <a:xfrm>
            <a:off x="714348" y="5786454"/>
            <a:ext cx="1566543" cy="609550"/>
          </a:xfrm>
          <a:prstGeom prst="rect">
            <a:avLst/>
          </a:prstGeom>
          <a:ln>
            <a:noFill/>
          </a:ln>
          <a:effectLst>
            <a:outerShdw blurRad="190500" algn="tl" rotWithShape="0">
              <a:srgbClr val="000000">
                <a:alpha val="70000"/>
              </a:srgbClr>
            </a:outerShdw>
          </a:effectLst>
        </p:spPr>
      </p:pic>
      <p:cxnSp>
        <p:nvCxnSpPr>
          <p:cNvPr id="36" name="Прямая со стрелкой 35"/>
          <p:cNvCxnSpPr/>
          <p:nvPr/>
        </p:nvCxnSpPr>
        <p:spPr>
          <a:xfrm>
            <a:off x="1785918" y="2714620"/>
            <a:ext cx="3071834" cy="1588"/>
          </a:xfrm>
          <a:prstGeom prst="straightConnector1">
            <a:avLst/>
          </a:prstGeom>
          <a:ln w="38100">
            <a:solidFill>
              <a:srgbClr val="000000"/>
            </a:solidFill>
            <a:tailEnd type="arrow"/>
          </a:ln>
          <a:effectLst/>
        </p:spPr>
        <p:style>
          <a:lnRef idx="1">
            <a:schemeClr val="accent1"/>
          </a:lnRef>
          <a:fillRef idx="0">
            <a:schemeClr val="accent1"/>
          </a:fillRef>
          <a:effectRef idx="0">
            <a:schemeClr val="accent1"/>
          </a:effectRef>
          <a:fontRef idx="minor">
            <a:schemeClr val="tx1"/>
          </a:fontRef>
        </p:style>
      </p:cxnSp>
      <p:pic>
        <p:nvPicPr>
          <p:cNvPr id="42" name="Рисунок 41" descr="Рисунок25.png"/>
          <p:cNvPicPr>
            <a:picLocks noChangeAspect="1"/>
          </p:cNvPicPr>
          <p:nvPr/>
        </p:nvPicPr>
        <p:blipFill>
          <a:blip r:embed="rId6"/>
          <a:stretch>
            <a:fillRect/>
          </a:stretch>
        </p:blipFill>
        <p:spPr>
          <a:xfrm>
            <a:off x="5072066" y="5786454"/>
            <a:ext cx="3000396" cy="736180"/>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4" name="Picture 3"/>
          <p:cNvPicPr>
            <a:picLocks noChangeAspect="1" noChangeArrowheads="1"/>
          </p:cNvPicPr>
          <p:nvPr/>
        </p:nvPicPr>
        <p:blipFill>
          <a:blip r:embed="rId2"/>
          <a:srcRect/>
          <a:stretch>
            <a:fillRect/>
          </a:stretch>
        </p:blipFill>
        <p:spPr bwMode="auto">
          <a:xfrm>
            <a:off x="323850" y="1125538"/>
            <a:ext cx="8497888" cy="88900"/>
          </a:xfrm>
          <a:prstGeom prst="rect">
            <a:avLst/>
          </a:prstGeom>
          <a:noFill/>
          <a:ln w="9525">
            <a:noFill/>
            <a:miter lim="800000"/>
            <a:headEnd/>
            <a:tailEnd/>
          </a:ln>
        </p:spPr>
      </p:pic>
      <p:sp>
        <p:nvSpPr>
          <p:cNvPr id="7175" name="Rectangle 16"/>
          <p:cNvSpPr>
            <a:spLocks noChangeArrowheads="1"/>
          </p:cNvSpPr>
          <p:nvPr/>
        </p:nvSpPr>
        <p:spPr bwMode="auto">
          <a:xfrm>
            <a:off x="0" y="3195638"/>
            <a:ext cx="9144000" cy="0"/>
          </a:xfrm>
          <a:prstGeom prst="rect">
            <a:avLst/>
          </a:prstGeom>
          <a:noFill/>
          <a:ln w="9525">
            <a:noFill/>
            <a:miter lim="800000"/>
            <a:headEnd/>
            <a:tailEnd/>
          </a:ln>
        </p:spPr>
        <p:txBody>
          <a:bodyPr wrap="none" anchor="ctr">
            <a:spAutoFit/>
          </a:bodyPr>
          <a:lstStyle/>
          <a:p>
            <a:endParaRPr lang="ru-RU"/>
          </a:p>
        </p:txBody>
      </p:sp>
      <p:sp>
        <p:nvSpPr>
          <p:cNvPr id="7176" name="Rectangle 8"/>
          <p:cNvSpPr>
            <a:spLocks noChangeArrowheads="1"/>
          </p:cNvSpPr>
          <p:nvPr/>
        </p:nvSpPr>
        <p:spPr bwMode="auto">
          <a:xfrm>
            <a:off x="179388" y="1628800"/>
            <a:ext cx="5759450" cy="1323439"/>
          </a:xfrm>
          <a:prstGeom prst="rect">
            <a:avLst/>
          </a:prstGeom>
          <a:noFill/>
          <a:ln w="9525">
            <a:noFill/>
            <a:miter lim="800000"/>
            <a:headEnd/>
            <a:tailEnd/>
          </a:ln>
        </p:spPr>
        <p:txBody>
          <a:bodyPr anchor="ctr">
            <a:spAutoFit/>
          </a:bodyPr>
          <a:lstStyle/>
          <a:p>
            <a:pPr algn="just"/>
            <a:r>
              <a:rPr lang="en-US" sz="2000" b="1" dirty="0">
                <a:solidFill>
                  <a:srgbClr val="FF0000"/>
                </a:solidFill>
              </a:rPr>
              <a:t>The first step</a:t>
            </a:r>
            <a:r>
              <a:rPr lang="ru-RU" sz="2000" b="1" dirty="0">
                <a:solidFill>
                  <a:srgbClr val="FF0000"/>
                </a:solidFill>
              </a:rPr>
              <a:t> </a:t>
            </a:r>
            <a:r>
              <a:rPr lang="en-US" sz="2000" b="1" dirty="0"/>
              <a:t>is the use of disordered 1 nm-thick oxide layers to suppress the </a:t>
            </a:r>
            <a:r>
              <a:rPr lang="en-US" sz="2000" b="1" dirty="0" err="1"/>
              <a:t>McCumber</a:t>
            </a:r>
            <a:r>
              <a:rPr lang="en-US" sz="2000" b="1" dirty="0"/>
              <a:t>-Stewart parameter at very low temperatures</a:t>
            </a:r>
            <a:endParaRPr lang="ru-RU" sz="2000" b="1" dirty="0"/>
          </a:p>
        </p:txBody>
      </p:sp>
      <p:sp>
        <p:nvSpPr>
          <p:cNvPr id="7177" name="Rectangle 12"/>
          <p:cNvSpPr>
            <a:spLocks noChangeArrowheads="1"/>
          </p:cNvSpPr>
          <p:nvPr/>
        </p:nvSpPr>
        <p:spPr bwMode="auto">
          <a:xfrm>
            <a:off x="250825" y="3429000"/>
            <a:ext cx="5545138" cy="1323439"/>
          </a:xfrm>
          <a:prstGeom prst="rect">
            <a:avLst/>
          </a:prstGeom>
          <a:noFill/>
          <a:ln w="9525">
            <a:noFill/>
            <a:miter lim="800000"/>
            <a:headEnd/>
            <a:tailEnd/>
          </a:ln>
        </p:spPr>
        <p:txBody>
          <a:bodyPr anchor="ctr">
            <a:spAutoFit/>
          </a:bodyPr>
          <a:lstStyle/>
          <a:p>
            <a:pPr algn="just"/>
            <a:r>
              <a:rPr lang="en-US" sz="2000" b="1" dirty="0">
                <a:solidFill>
                  <a:srgbClr val="FF0000"/>
                </a:solidFill>
              </a:rPr>
              <a:t>The second step </a:t>
            </a:r>
            <a:r>
              <a:rPr lang="en-US" sz="2000" b="1" dirty="0"/>
              <a:t>is the additional suppression of the </a:t>
            </a:r>
            <a:r>
              <a:rPr lang="en-US" sz="2000" b="1" dirty="0" err="1"/>
              <a:t>McCumber</a:t>
            </a:r>
            <a:r>
              <a:rPr lang="en-US" sz="2000" b="1" dirty="0"/>
              <a:t>-Stewart parameter at temperatures above</a:t>
            </a:r>
            <a:r>
              <a:rPr lang="ru-RU" sz="2000" b="1" dirty="0"/>
              <a:t> 4 К.</a:t>
            </a:r>
          </a:p>
        </p:txBody>
      </p:sp>
      <p:sp>
        <p:nvSpPr>
          <p:cNvPr id="7178" name="Rectangle 17"/>
          <p:cNvSpPr>
            <a:spLocks noChangeArrowheads="1"/>
          </p:cNvSpPr>
          <p:nvPr/>
        </p:nvSpPr>
        <p:spPr bwMode="auto">
          <a:xfrm>
            <a:off x="250825" y="5300663"/>
            <a:ext cx="5256213" cy="1015663"/>
          </a:xfrm>
          <a:prstGeom prst="rect">
            <a:avLst/>
          </a:prstGeom>
          <a:noFill/>
          <a:ln w="9525">
            <a:noFill/>
            <a:miter lim="800000"/>
            <a:headEnd/>
            <a:tailEnd/>
          </a:ln>
        </p:spPr>
        <p:txBody>
          <a:bodyPr anchor="ctr">
            <a:spAutoFit/>
          </a:bodyPr>
          <a:lstStyle/>
          <a:p>
            <a:pPr algn="just"/>
            <a:r>
              <a:rPr lang="en-US" sz="2000" b="1" dirty="0">
                <a:solidFill>
                  <a:srgbClr val="FF0000"/>
                </a:solidFill>
              </a:rPr>
              <a:t>Additional advantage </a:t>
            </a:r>
            <a:r>
              <a:rPr lang="en-US" sz="2000" b="1" dirty="0"/>
              <a:t>is the increased temperature stability at temperatures above 4 K.</a:t>
            </a:r>
            <a:endParaRPr lang="ru-RU" sz="2000" b="1" dirty="0"/>
          </a:p>
        </p:txBody>
      </p:sp>
      <p:sp>
        <p:nvSpPr>
          <p:cNvPr id="7179" name="Text Box 4"/>
          <p:cNvSpPr txBox="1">
            <a:spLocks noChangeArrowheads="1"/>
          </p:cNvSpPr>
          <p:nvPr/>
        </p:nvSpPr>
        <p:spPr bwMode="auto">
          <a:xfrm>
            <a:off x="323850" y="214290"/>
            <a:ext cx="8351838" cy="830997"/>
          </a:xfrm>
          <a:prstGeom prst="rect">
            <a:avLst/>
          </a:prstGeom>
          <a:noFill/>
          <a:ln w="9525">
            <a:noFill/>
            <a:miter lim="800000"/>
            <a:headEnd/>
            <a:tailEnd/>
          </a:ln>
        </p:spPr>
        <p:txBody>
          <a:bodyPr>
            <a:spAutoFit/>
          </a:bodyPr>
          <a:lstStyle/>
          <a:p>
            <a:pPr algn="ctr">
              <a:spcBef>
                <a:spcPct val="5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Internal shunting in </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a:t>
            </a:r>
            <a:r>
              <a:rPr lang="en-US" sz="2400" b="1" cap="all" baseline="-25000"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x</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2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a:t>
            </a:r>
            <a:r>
              <a:rPr lang="en-US" sz="2400" b="1"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junctions</a:t>
            </a:r>
          </a:p>
        </p:txBody>
      </p:sp>
      <p:pic>
        <p:nvPicPr>
          <p:cNvPr id="11" name="Рисунок 10" descr="Рисунок20.png"/>
          <p:cNvPicPr>
            <a:picLocks noChangeAspect="1"/>
          </p:cNvPicPr>
          <p:nvPr/>
        </p:nvPicPr>
        <p:blipFill>
          <a:blip r:embed="rId3"/>
          <a:stretch>
            <a:fillRect/>
          </a:stretch>
        </p:blipFill>
        <p:spPr>
          <a:xfrm>
            <a:off x="6215074" y="1352880"/>
            <a:ext cx="2316289" cy="1718930"/>
          </a:xfrm>
          <a:prstGeom prst="rect">
            <a:avLst/>
          </a:prstGeom>
          <a:ln>
            <a:noFill/>
          </a:ln>
          <a:effectLst>
            <a:outerShdw blurRad="190500" algn="tl" rotWithShape="0">
              <a:srgbClr val="000000">
                <a:alpha val="70000"/>
              </a:srgbClr>
            </a:outerShdw>
          </a:effectLst>
        </p:spPr>
      </p:pic>
      <p:pic>
        <p:nvPicPr>
          <p:cNvPr id="12" name="Рисунок 11" descr="Рисунок21.png"/>
          <p:cNvPicPr>
            <a:picLocks noChangeAspect="1"/>
          </p:cNvPicPr>
          <p:nvPr/>
        </p:nvPicPr>
        <p:blipFill>
          <a:blip r:embed="rId4"/>
          <a:stretch>
            <a:fillRect/>
          </a:stretch>
        </p:blipFill>
        <p:spPr>
          <a:xfrm>
            <a:off x="6215074" y="3143248"/>
            <a:ext cx="2305066" cy="1714512"/>
          </a:xfrm>
          <a:prstGeom prst="rect">
            <a:avLst/>
          </a:prstGeom>
          <a:ln>
            <a:noFill/>
          </a:ln>
          <a:effectLst>
            <a:outerShdw blurRad="190500" algn="tl" rotWithShape="0">
              <a:srgbClr val="000000">
                <a:alpha val="70000"/>
              </a:srgbClr>
            </a:outerShdw>
          </a:effectLst>
        </p:spPr>
      </p:pic>
      <p:pic>
        <p:nvPicPr>
          <p:cNvPr id="13" name="Рисунок 12" descr="Рисунок22.png"/>
          <p:cNvPicPr>
            <a:picLocks noChangeAspect="1"/>
          </p:cNvPicPr>
          <p:nvPr/>
        </p:nvPicPr>
        <p:blipFill>
          <a:blip r:embed="rId5"/>
          <a:stretch>
            <a:fillRect/>
          </a:stretch>
        </p:blipFill>
        <p:spPr>
          <a:xfrm>
            <a:off x="6215074" y="4929198"/>
            <a:ext cx="2273620" cy="1792076"/>
          </a:xfrm>
          <a:prstGeom prst="rect">
            <a:avLst/>
          </a:prstGeom>
          <a:ln>
            <a:noFill/>
          </a:ln>
          <a:effectLst>
            <a:outerShdw blurRad="190500" algn="tl" rotWithShape="0">
              <a:srgbClr val="000000">
                <a:alpha val="70000"/>
              </a:srgbClr>
            </a:outerShdw>
          </a:effectLst>
        </p:spPr>
      </p:pic>
    </p:spTree>
  </p:cSld>
  <p:clrMapOvr>
    <a:masterClrMapping/>
  </p:clrMapOvr>
</p:sld>
</file>

<file path=ppt/theme/theme1.xml><?xml version="1.0" encoding="utf-8"?>
<a:theme xmlns:a="http://schemas.openxmlformats.org/drawingml/2006/main" name="Шары">
  <a:themeElements>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Шары">
      <a:majorFont>
        <a:latin typeface="Verdana"/>
        <a:ea typeface=""/>
        <a:cs typeface="Arial"/>
      </a:majorFont>
      <a:minorFont>
        <a:latin typeface="Verdan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ры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Шары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Шары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Шары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Шары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Шары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Шары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Шары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Шары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2956</TotalTime>
  <Words>446</Words>
  <Application>Microsoft Office PowerPoint</Application>
  <PresentationFormat>Экран (4:3)</PresentationFormat>
  <Paragraphs>64</Paragraphs>
  <Slides>14</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14</vt:i4>
      </vt:variant>
    </vt:vector>
  </HeadingPairs>
  <TitlesOfParts>
    <vt:vector size="22" baseType="lpstr">
      <vt:lpstr>ＭＳ Ｐゴシック</vt:lpstr>
      <vt:lpstr>Arial</vt:lpstr>
      <vt:lpstr>Calibri</vt:lpstr>
      <vt:lpstr>Symbol</vt:lpstr>
      <vt:lpstr>Times New Roman</vt:lpstr>
      <vt:lpstr>Verdana</vt:lpstr>
      <vt:lpstr>Шары</vt:lpstr>
      <vt:lpstr>Graph</vt:lpstr>
      <vt:lpstr>                      SIMULATION OF CURRENT-VOLTAGE CHARACTERISTICS OF LARGE-AREA JOSEPHSON JUNCTIONS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END</vt:lpstr>
    </vt:vector>
  </TitlesOfParts>
  <Company>FTI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Универсальный характер туннельной проводимости гетероструктур  с наноразмерными оксидными прослойками</dc:title>
  <dc:creator>user</dc:creator>
  <cp:lastModifiedBy>Michail</cp:lastModifiedBy>
  <cp:revision>216</cp:revision>
  <dcterms:created xsi:type="dcterms:W3CDTF">2011-01-17T12:16:02Z</dcterms:created>
  <dcterms:modified xsi:type="dcterms:W3CDTF">2017-10-22T13:53:22Z</dcterms:modified>
</cp:coreProperties>
</file>