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5213" cy="42767250"/>
  <p:notesSz cx="6797675" cy="9926638"/>
  <p:defaultTextStyle>
    <a:defPPr>
      <a:defRPr lang="de-DE"/>
    </a:defPPr>
    <a:lvl1pPr marL="0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1pPr>
    <a:lvl2pPr marL="1990789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2pPr>
    <a:lvl3pPr marL="3981579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3pPr>
    <a:lvl4pPr marL="5972373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4pPr>
    <a:lvl5pPr marL="7963154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5pPr>
    <a:lvl6pPr marL="9953943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6pPr>
    <a:lvl7pPr marL="11944733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7pPr>
    <a:lvl8pPr marL="13935522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8pPr>
    <a:lvl9pPr marL="15926312" algn="l" defTabSz="3981579" rtl="0" eaLnBrk="1" latinLnBrk="0" hangingPunct="1">
      <a:defRPr sz="7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0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K" initials="JK" lastIdx="1" clrIdx="0"/>
  <p:cmAuthor id="2" name="Dietrich RT Zahn" initials="DRZ" lastIdx="4" clrIdx="1">
    <p:extLst>
      <p:ext uri="{19B8F6BF-5375-455C-9EA6-DF929625EA0E}">
        <p15:presenceInfo xmlns:p15="http://schemas.microsoft.com/office/powerpoint/2012/main" userId="Dietrich RT Za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6F"/>
    <a:srgbClr val="646262"/>
    <a:srgbClr val="6F6F70"/>
    <a:srgbClr val="005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>
      <p:cViewPr>
        <p:scale>
          <a:sx n="50" d="100"/>
          <a:sy n="50" d="100"/>
        </p:scale>
        <p:origin x="60" y="-1374"/>
      </p:cViewPr>
      <p:guideLst>
        <p:guide orient="horz" pos="13470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62A6-C1F4-4DB1-A8BD-353B93018FAC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AEC9-2EF4-4D8B-834D-C594DA258E4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FC14A-6F59-4BF1-AC36-20B50AA35A26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52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08CFA-BAC6-4375-A5D2-AAC8A71E104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7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456624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913253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1369872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826496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2283120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2739744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3196369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3652993" algn="l" defTabSz="91325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52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08CFA-BAC6-4375-A5D2-AAC8A71E104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2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85593"/>
            <a:ext cx="25733931" cy="91672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34790"/>
            <a:ext cx="21192649" cy="109294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4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9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96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4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9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4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593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9529" y="1712680"/>
            <a:ext cx="6811923" cy="36490757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1712680"/>
            <a:ext cx="19931182" cy="3649075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4" y="27481917"/>
            <a:ext cx="25733931" cy="8494052"/>
          </a:xfrm>
        </p:spPr>
        <p:txBody>
          <a:bodyPr anchor="t"/>
          <a:lstStyle>
            <a:lvl1pPr algn="l">
              <a:defRPr sz="17014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4" y="18126592"/>
            <a:ext cx="25733931" cy="9355329"/>
          </a:xfrm>
        </p:spPr>
        <p:txBody>
          <a:bodyPr anchor="b"/>
          <a:lstStyle>
            <a:lvl1pPr marL="0" indent="0">
              <a:buNone/>
              <a:defRPr sz="8509">
                <a:solidFill>
                  <a:schemeClr val="tx1">
                    <a:tint val="75000"/>
                  </a:schemeClr>
                </a:solidFill>
              </a:defRPr>
            </a:lvl1pPr>
            <a:lvl2pPr marL="1949188" indent="0">
              <a:buNone/>
              <a:defRPr sz="7629">
                <a:solidFill>
                  <a:schemeClr val="tx1">
                    <a:tint val="75000"/>
                  </a:schemeClr>
                </a:solidFill>
              </a:defRPr>
            </a:lvl2pPr>
            <a:lvl3pPr marL="3898371" indent="0">
              <a:buNone/>
              <a:defRPr sz="6847">
                <a:solidFill>
                  <a:schemeClr val="tx1">
                    <a:tint val="75000"/>
                  </a:schemeClr>
                </a:solidFill>
              </a:defRPr>
            </a:lvl3pPr>
            <a:lvl4pPr marL="5847558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4pPr>
            <a:lvl5pPr marL="7796742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5pPr>
            <a:lvl6pPr marL="9745929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6pPr>
            <a:lvl7pPr marL="11695112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7pPr>
            <a:lvl8pPr marL="13644300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8pPr>
            <a:lvl9pPr marL="15593487" indent="0">
              <a:buNone/>
              <a:defRPr sz="59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761" y="9979033"/>
            <a:ext cx="13371552" cy="28224408"/>
          </a:xfrm>
        </p:spPr>
        <p:txBody>
          <a:bodyPr/>
          <a:lstStyle>
            <a:lvl1pPr>
              <a:defRPr sz="11929"/>
            </a:lvl1pPr>
            <a:lvl2pPr>
              <a:defRPr sz="10267"/>
            </a:lvl2pPr>
            <a:lvl3pPr>
              <a:defRPr sz="8509"/>
            </a:lvl3pPr>
            <a:lvl4pPr>
              <a:defRPr sz="7629"/>
            </a:lvl4pPr>
            <a:lvl5pPr>
              <a:defRPr sz="7629"/>
            </a:lvl5pPr>
            <a:lvl6pPr>
              <a:defRPr sz="7629"/>
            </a:lvl6pPr>
            <a:lvl7pPr>
              <a:defRPr sz="7629"/>
            </a:lvl7pPr>
            <a:lvl8pPr>
              <a:defRPr sz="7629"/>
            </a:lvl8pPr>
            <a:lvl9pPr>
              <a:defRPr sz="762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89900" y="9979033"/>
            <a:ext cx="13371552" cy="28224408"/>
          </a:xfrm>
        </p:spPr>
        <p:txBody>
          <a:bodyPr/>
          <a:lstStyle>
            <a:lvl1pPr>
              <a:defRPr sz="11929"/>
            </a:lvl1pPr>
            <a:lvl2pPr>
              <a:defRPr sz="10267"/>
            </a:lvl2pPr>
            <a:lvl3pPr>
              <a:defRPr sz="8509"/>
            </a:lvl3pPr>
            <a:lvl4pPr>
              <a:defRPr sz="7629"/>
            </a:lvl4pPr>
            <a:lvl5pPr>
              <a:defRPr sz="7629"/>
            </a:lvl5pPr>
            <a:lvl6pPr>
              <a:defRPr sz="7629"/>
            </a:lvl6pPr>
            <a:lvl7pPr>
              <a:defRPr sz="7629"/>
            </a:lvl7pPr>
            <a:lvl8pPr>
              <a:defRPr sz="7629"/>
            </a:lvl8pPr>
            <a:lvl9pPr>
              <a:defRPr sz="762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7" y="9573144"/>
            <a:ext cx="13376810" cy="3989628"/>
          </a:xfrm>
        </p:spPr>
        <p:txBody>
          <a:bodyPr anchor="b"/>
          <a:lstStyle>
            <a:lvl1pPr marL="0" indent="0">
              <a:buNone/>
              <a:defRPr sz="10267" b="1"/>
            </a:lvl1pPr>
            <a:lvl2pPr marL="1949188" indent="0">
              <a:buNone/>
              <a:defRPr sz="8509" b="1"/>
            </a:lvl2pPr>
            <a:lvl3pPr marL="3898371" indent="0">
              <a:buNone/>
              <a:defRPr sz="7629" b="1"/>
            </a:lvl3pPr>
            <a:lvl4pPr marL="5847558" indent="0">
              <a:buNone/>
              <a:defRPr sz="6847" b="1"/>
            </a:lvl4pPr>
            <a:lvl5pPr marL="7796742" indent="0">
              <a:buNone/>
              <a:defRPr sz="6847" b="1"/>
            </a:lvl5pPr>
            <a:lvl6pPr marL="9745929" indent="0">
              <a:buNone/>
              <a:defRPr sz="6847" b="1"/>
            </a:lvl6pPr>
            <a:lvl7pPr marL="11695112" indent="0">
              <a:buNone/>
              <a:defRPr sz="6847" b="1"/>
            </a:lvl7pPr>
            <a:lvl8pPr marL="13644300" indent="0">
              <a:buNone/>
              <a:defRPr sz="6847" b="1"/>
            </a:lvl8pPr>
            <a:lvl9pPr marL="15593487" indent="0">
              <a:buNone/>
              <a:defRPr sz="6847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7" y="13562762"/>
            <a:ext cx="13376810" cy="24640671"/>
          </a:xfrm>
        </p:spPr>
        <p:txBody>
          <a:bodyPr/>
          <a:lstStyle>
            <a:lvl1pPr>
              <a:defRPr sz="10267"/>
            </a:lvl1pPr>
            <a:lvl2pPr>
              <a:defRPr sz="8509"/>
            </a:lvl2pPr>
            <a:lvl3pPr>
              <a:defRPr sz="7629"/>
            </a:lvl3pPr>
            <a:lvl4pPr>
              <a:defRPr sz="6847"/>
            </a:lvl4pPr>
            <a:lvl5pPr>
              <a:defRPr sz="6847"/>
            </a:lvl5pPr>
            <a:lvl6pPr>
              <a:defRPr sz="6847"/>
            </a:lvl6pPr>
            <a:lvl7pPr>
              <a:defRPr sz="6847"/>
            </a:lvl7pPr>
            <a:lvl8pPr>
              <a:defRPr sz="6847"/>
            </a:lvl8pPr>
            <a:lvl9pPr>
              <a:defRPr sz="684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404" y="9573144"/>
            <a:ext cx="13382064" cy="3989628"/>
          </a:xfrm>
        </p:spPr>
        <p:txBody>
          <a:bodyPr anchor="b"/>
          <a:lstStyle>
            <a:lvl1pPr marL="0" indent="0">
              <a:buNone/>
              <a:defRPr sz="10267" b="1"/>
            </a:lvl1pPr>
            <a:lvl2pPr marL="1949188" indent="0">
              <a:buNone/>
              <a:defRPr sz="8509" b="1"/>
            </a:lvl2pPr>
            <a:lvl3pPr marL="3898371" indent="0">
              <a:buNone/>
              <a:defRPr sz="7629" b="1"/>
            </a:lvl3pPr>
            <a:lvl4pPr marL="5847558" indent="0">
              <a:buNone/>
              <a:defRPr sz="6847" b="1"/>
            </a:lvl4pPr>
            <a:lvl5pPr marL="7796742" indent="0">
              <a:buNone/>
              <a:defRPr sz="6847" b="1"/>
            </a:lvl5pPr>
            <a:lvl6pPr marL="9745929" indent="0">
              <a:buNone/>
              <a:defRPr sz="6847" b="1"/>
            </a:lvl6pPr>
            <a:lvl7pPr marL="11695112" indent="0">
              <a:buNone/>
              <a:defRPr sz="6847" b="1"/>
            </a:lvl7pPr>
            <a:lvl8pPr marL="13644300" indent="0">
              <a:buNone/>
              <a:defRPr sz="6847" b="1"/>
            </a:lvl8pPr>
            <a:lvl9pPr marL="15593487" indent="0">
              <a:buNone/>
              <a:defRPr sz="6847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404" y="13562762"/>
            <a:ext cx="13382064" cy="24640671"/>
          </a:xfrm>
        </p:spPr>
        <p:txBody>
          <a:bodyPr/>
          <a:lstStyle>
            <a:lvl1pPr>
              <a:defRPr sz="10267"/>
            </a:lvl1pPr>
            <a:lvl2pPr>
              <a:defRPr sz="8509"/>
            </a:lvl2pPr>
            <a:lvl3pPr>
              <a:defRPr sz="7629"/>
            </a:lvl3pPr>
            <a:lvl4pPr>
              <a:defRPr sz="6847"/>
            </a:lvl4pPr>
            <a:lvl5pPr>
              <a:defRPr sz="6847"/>
            </a:lvl5pPr>
            <a:lvl6pPr>
              <a:defRPr sz="6847"/>
            </a:lvl6pPr>
            <a:lvl7pPr>
              <a:defRPr sz="6847"/>
            </a:lvl7pPr>
            <a:lvl8pPr>
              <a:defRPr sz="6847"/>
            </a:lvl8pPr>
            <a:lvl9pPr>
              <a:defRPr sz="684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80" y="1702783"/>
            <a:ext cx="9960338" cy="7246674"/>
          </a:xfrm>
        </p:spPr>
        <p:txBody>
          <a:bodyPr anchor="b"/>
          <a:lstStyle>
            <a:lvl1pPr algn="l">
              <a:defRPr sz="850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85" y="1702787"/>
            <a:ext cx="16924687" cy="36500665"/>
          </a:xfrm>
        </p:spPr>
        <p:txBody>
          <a:bodyPr/>
          <a:lstStyle>
            <a:lvl1pPr>
              <a:defRPr sz="13690"/>
            </a:lvl1pPr>
            <a:lvl2pPr>
              <a:defRPr sz="11929"/>
            </a:lvl2pPr>
            <a:lvl3pPr>
              <a:defRPr sz="10267"/>
            </a:lvl3pPr>
            <a:lvl4pPr>
              <a:defRPr sz="8509"/>
            </a:lvl4pPr>
            <a:lvl5pPr>
              <a:defRPr sz="8509"/>
            </a:lvl5pPr>
            <a:lvl6pPr>
              <a:defRPr sz="8509"/>
            </a:lvl6pPr>
            <a:lvl7pPr>
              <a:defRPr sz="8509"/>
            </a:lvl7pPr>
            <a:lvl8pPr>
              <a:defRPr sz="8509"/>
            </a:lvl8pPr>
            <a:lvl9pPr>
              <a:defRPr sz="850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80" y="8949446"/>
            <a:ext cx="9960338" cy="29253991"/>
          </a:xfrm>
        </p:spPr>
        <p:txBody>
          <a:bodyPr/>
          <a:lstStyle>
            <a:lvl1pPr marL="0" indent="0">
              <a:buNone/>
              <a:defRPr sz="5967"/>
            </a:lvl1pPr>
            <a:lvl2pPr marL="1949188" indent="0">
              <a:buNone/>
              <a:defRPr sz="5086"/>
            </a:lvl2pPr>
            <a:lvl3pPr marL="3898371" indent="0">
              <a:buNone/>
              <a:defRPr sz="4304"/>
            </a:lvl3pPr>
            <a:lvl4pPr marL="5847558" indent="0">
              <a:buNone/>
              <a:defRPr sz="3812"/>
            </a:lvl4pPr>
            <a:lvl5pPr marL="7796742" indent="0">
              <a:buNone/>
              <a:defRPr sz="3812"/>
            </a:lvl5pPr>
            <a:lvl6pPr marL="9745929" indent="0">
              <a:buNone/>
              <a:defRPr sz="3812"/>
            </a:lvl6pPr>
            <a:lvl7pPr marL="11695112" indent="0">
              <a:buNone/>
              <a:defRPr sz="3812"/>
            </a:lvl7pPr>
            <a:lvl8pPr marL="13644300" indent="0">
              <a:buNone/>
              <a:defRPr sz="3812"/>
            </a:lvl8pPr>
            <a:lvl9pPr marL="15593487" indent="0">
              <a:buNone/>
              <a:defRPr sz="3812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37079"/>
            <a:ext cx="18165128" cy="3534243"/>
          </a:xfrm>
        </p:spPr>
        <p:txBody>
          <a:bodyPr anchor="b"/>
          <a:lstStyle>
            <a:lvl1pPr algn="l">
              <a:defRPr sz="850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1331"/>
            <a:ext cx="18165128" cy="25660350"/>
          </a:xfrm>
        </p:spPr>
        <p:txBody>
          <a:bodyPr/>
          <a:lstStyle>
            <a:lvl1pPr marL="0" indent="0">
              <a:buNone/>
              <a:defRPr sz="13690"/>
            </a:lvl1pPr>
            <a:lvl2pPr marL="1949188" indent="0">
              <a:buNone/>
              <a:defRPr sz="11929"/>
            </a:lvl2pPr>
            <a:lvl3pPr marL="3898371" indent="0">
              <a:buNone/>
              <a:defRPr sz="10267"/>
            </a:lvl3pPr>
            <a:lvl4pPr marL="5847558" indent="0">
              <a:buNone/>
              <a:defRPr sz="8509"/>
            </a:lvl4pPr>
            <a:lvl5pPr marL="7796742" indent="0">
              <a:buNone/>
              <a:defRPr sz="8509"/>
            </a:lvl5pPr>
            <a:lvl6pPr marL="9745929" indent="0">
              <a:buNone/>
              <a:defRPr sz="8509"/>
            </a:lvl6pPr>
            <a:lvl7pPr marL="11695112" indent="0">
              <a:buNone/>
              <a:defRPr sz="8509"/>
            </a:lvl7pPr>
            <a:lvl8pPr marL="13644300" indent="0">
              <a:buNone/>
              <a:defRPr sz="8509"/>
            </a:lvl8pPr>
            <a:lvl9pPr marL="15593487" indent="0">
              <a:buNone/>
              <a:defRPr sz="8509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471322"/>
            <a:ext cx="18165128" cy="5019207"/>
          </a:xfrm>
        </p:spPr>
        <p:txBody>
          <a:bodyPr/>
          <a:lstStyle>
            <a:lvl1pPr marL="0" indent="0">
              <a:buNone/>
              <a:defRPr sz="5967"/>
            </a:lvl1pPr>
            <a:lvl2pPr marL="1949188" indent="0">
              <a:buNone/>
              <a:defRPr sz="5086"/>
            </a:lvl2pPr>
            <a:lvl3pPr marL="3898371" indent="0">
              <a:buNone/>
              <a:defRPr sz="4304"/>
            </a:lvl3pPr>
            <a:lvl4pPr marL="5847558" indent="0">
              <a:buNone/>
              <a:defRPr sz="3812"/>
            </a:lvl4pPr>
            <a:lvl5pPr marL="7796742" indent="0">
              <a:buNone/>
              <a:defRPr sz="3812"/>
            </a:lvl5pPr>
            <a:lvl6pPr marL="9745929" indent="0">
              <a:buNone/>
              <a:defRPr sz="3812"/>
            </a:lvl6pPr>
            <a:lvl7pPr marL="11695112" indent="0">
              <a:buNone/>
              <a:defRPr sz="3812"/>
            </a:lvl7pPr>
            <a:lvl8pPr marL="13644300" indent="0">
              <a:buNone/>
              <a:defRPr sz="3812"/>
            </a:lvl8pPr>
            <a:lvl9pPr marL="15593487" indent="0">
              <a:buNone/>
              <a:defRPr sz="3812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2672"/>
            <a:ext cx="27247692" cy="7127875"/>
          </a:xfrm>
          <a:prstGeom prst="rect">
            <a:avLst/>
          </a:prstGeom>
        </p:spPr>
        <p:txBody>
          <a:bodyPr vert="horz" lIns="398660" tIns="199330" rIns="398660" bIns="19933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79033"/>
            <a:ext cx="27247692" cy="28224408"/>
          </a:xfrm>
          <a:prstGeom prst="rect">
            <a:avLst/>
          </a:prstGeom>
        </p:spPr>
        <p:txBody>
          <a:bodyPr vert="horz" lIns="398660" tIns="199330" rIns="398660" bIns="1993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38911"/>
            <a:ext cx="7064216" cy="2276957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l">
              <a:defRPr sz="5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38911"/>
            <a:ext cx="9587151" cy="2276957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ctr">
              <a:defRPr sz="5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38911"/>
            <a:ext cx="7064216" cy="2276957"/>
          </a:xfrm>
          <a:prstGeom prst="rect">
            <a:avLst/>
          </a:prstGeom>
        </p:spPr>
        <p:txBody>
          <a:bodyPr vert="horz" lIns="398660" tIns="199330" rIns="398660" bIns="199330" rtlCol="0" anchor="ctr"/>
          <a:lstStyle>
            <a:lvl1pPr algn="r">
              <a:defRPr sz="5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98371" rtl="0" eaLnBrk="1" latinLnBrk="0" hangingPunct="1">
        <a:spcBef>
          <a:spcPct val="0"/>
        </a:spcBef>
        <a:buNone/>
        <a:defRPr sz="187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1890" indent="-1461890" algn="l" defTabSz="3898371" rtl="0" eaLnBrk="1" latinLnBrk="0" hangingPunct="1">
        <a:spcBef>
          <a:spcPct val="20000"/>
        </a:spcBef>
        <a:buFont typeface="Arial" pitchFamily="34" charset="0"/>
        <a:buChar char="•"/>
        <a:defRPr sz="13690" kern="1200">
          <a:solidFill>
            <a:schemeClr val="tx1"/>
          </a:solidFill>
          <a:latin typeface="+mn-lt"/>
          <a:ea typeface="+mn-ea"/>
          <a:cs typeface="+mn-cs"/>
        </a:defRPr>
      </a:lvl1pPr>
      <a:lvl2pPr marL="3167426" indent="-1218243" algn="l" defTabSz="3898371" rtl="0" eaLnBrk="1" latinLnBrk="0" hangingPunct="1">
        <a:spcBef>
          <a:spcPct val="20000"/>
        </a:spcBef>
        <a:buFont typeface="Arial" pitchFamily="34" charset="0"/>
        <a:buChar char="–"/>
        <a:defRPr sz="11929" kern="1200">
          <a:solidFill>
            <a:schemeClr val="tx1"/>
          </a:solidFill>
          <a:latin typeface="+mn-lt"/>
          <a:ea typeface="+mn-ea"/>
          <a:cs typeface="+mn-cs"/>
        </a:defRPr>
      </a:lvl2pPr>
      <a:lvl3pPr marL="4872962" indent="-974592" algn="l" defTabSz="3898371" rtl="0" eaLnBrk="1" latinLnBrk="0" hangingPunct="1">
        <a:spcBef>
          <a:spcPct val="20000"/>
        </a:spcBef>
        <a:buFont typeface="Arial" pitchFamily="34" charset="0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3pPr>
      <a:lvl4pPr marL="6822150" indent="-974592" algn="l" defTabSz="3898371" rtl="0" eaLnBrk="1" latinLnBrk="0" hangingPunct="1">
        <a:spcBef>
          <a:spcPct val="20000"/>
        </a:spcBef>
        <a:buFont typeface="Arial" pitchFamily="34" charset="0"/>
        <a:buChar char="–"/>
        <a:defRPr sz="8509" kern="1200">
          <a:solidFill>
            <a:schemeClr val="tx1"/>
          </a:solidFill>
          <a:latin typeface="+mn-lt"/>
          <a:ea typeface="+mn-ea"/>
          <a:cs typeface="+mn-cs"/>
        </a:defRPr>
      </a:lvl4pPr>
      <a:lvl5pPr marL="8771338" indent="-974592" algn="l" defTabSz="3898371" rtl="0" eaLnBrk="1" latinLnBrk="0" hangingPunct="1">
        <a:spcBef>
          <a:spcPct val="20000"/>
        </a:spcBef>
        <a:buFont typeface="Arial" pitchFamily="34" charset="0"/>
        <a:buChar char="»"/>
        <a:defRPr sz="8509" kern="1200">
          <a:solidFill>
            <a:schemeClr val="tx1"/>
          </a:solidFill>
          <a:latin typeface="+mn-lt"/>
          <a:ea typeface="+mn-ea"/>
          <a:cs typeface="+mn-cs"/>
        </a:defRPr>
      </a:lvl5pPr>
      <a:lvl6pPr marL="10720521" indent="-974592" algn="l" defTabSz="3898371" rtl="0" eaLnBrk="1" latinLnBrk="0" hangingPunct="1">
        <a:spcBef>
          <a:spcPct val="20000"/>
        </a:spcBef>
        <a:buFont typeface="Arial" pitchFamily="34" charset="0"/>
        <a:buChar char="•"/>
        <a:defRPr sz="8509" kern="1200">
          <a:solidFill>
            <a:schemeClr val="tx1"/>
          </a:solidFill>
          <a:latin typeface="+mn-lt"/>
          <a:ea typeface="+mn-ea"/>
          <a:cs typeface="+mn-cs"/>
        </a:defRPr>
      </a:lvl6pPr>
      <a:lvl7pPr marL="12669708" indent="-974592" algn="l" defTabSz="3898371" rtl="0" eaLnBrk="1" latinLnBrk="0" hangingPunct="1">
        <a:spcBef>
          <a:spcPct val="20000"/>
        </a:spcBef>
        <a:buFont typeface="Arial" pitchFamily="34" charset="0"/>
        <a:buChar char="•"/>
        <a:defRPr sz="8509" kern="1200">
          <a:solidFill>
            <a:schemeClr val="tx1"/>
          </a:solidFill>
          <a:latin typeface="+mn-lt"/>
          <a:ea typeface="+mn-ea"/>
          <a:cs typeface="+mn-cs"/>
        </a:defRPr>
      </a:lvl7pPr>
      <a:lvl8pPr marL="14618892" indent="-974592" algn="l" defTabSz="3898371" rtl="0" eaLnBrk="1" latinLnBrk="0" hangingPunct="1">
        <a:spcBef>
          <a:spcPct val="20000"/>
        </a:spcBef>
        <a:buFont typeface="Arial" pitchFamily="34" charset="0"/>
        <a:buChar char="•"/>
        <a:defRPr sz="8509" kern="1200">
          <a:solidFill>
            <a:schemeClr val="tx1"/>
          </a:solidFill>
          <a:latin typeface="+mn-lt"/>
          <a:ea typeface="+mn-ea"/>
          <a:cs typeface="+mn-cs"/>
        </a:defRPr>
      </a:lvl8pPr>
      <a:lvl9pPr marL="16568079" indent="-974592" algn="l" defTabSz="3898371" rtl="0" eaLnBrk="1" latinLnBrk="0" hangingPunct="1">
        <a:spcBef>
          <a:spcPct val="20000"/>
        </a:spcBef>
        <a:buFont typeface="Arial" pitchFamily="34" charset="0"/>
        <a:buChar char="•"/>
        <a:defRPr sz="8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1pPr>
      <a:lvl2pPr marL="1949188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2pPr>
      <a:lvl3pPr marL="3898371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3pPr>
      <a:lvl4pPr marL="5847558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4pPr>
      <a:lvl5pPr marL="7796742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5pPr>
      <a:lvl6pPr marL="9745929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6pPr>
      <a:lvl7pPr marL="11695112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7pPr>
      <a:lvl8pPr marL="13644300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8pPr>
      <a:lvl9pPr marL="15593487" algn="l" defTabSz="3898371" rtl="0" eaLnBrk="1" latinLnBrk="0" hangingPunct="1">
        <a:defRPr sz="7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1.wmf"/><Relationship Id="rId10" Type="http://schemas.openxmlformats.org/officeDocument/2006/relationships/image" Target="../media/image8.jpeg"/><Relationship Id="rId19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/>
          <p:cNvSpPr txBox="1">
            <a:spLocks noChangeArrowheads="1"/>
          </p:cNvSpPr>
          <p:nvPr/>
        </p:nvSpPr>
        <p:spPr bwMode="auto">
          <a:xfrm>
            <a:off x="604780" y="30747318"/>
            <a:ext cx="28930062" cy="6446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94" name="Rectangle 5"/>
          <p:cNvSpPr txBox="1">
            <a:spLocks noChangeArrowheads="1"/>
          </p:cNvSpPr>
          <p:nvPr/>
        </p:nvSpPr>
        <p:spPr bwMode="auto">
          <a:xfrm>
            <a:off x="574754" y="21321891"/>
            <a:ext cx="28965774" cy="9237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66" name="Rectangle 5"/>
          <p:cNvSpPr txBox="1">
            <a:spLocks noChangeArrowheads="1"/>
          </p:cNvSpPr>
          <p:nvPr/>
        </p:nvSpPr>
        <p:spPr bwMode="auto">
          <a:xfrm>
            <a:off x="568972" y="37344106"/>
            <a:ext cx="24746986" cy="5217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 bwMode="auto">
          <a:xfrm>
            <a:off x="25495808" y="37344106"/>
            <a:ext cx="4044720" cy="5217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124" name="Rectangle 5"/>
          <p:cNvSpPr txBox="1">
            <a:spLocks noChangeArrowheads="1"/>
          </p:cNvSpPr>
          <p:nvPr/>
        </p:nvSpPr>
        <p:spPr bwMode="auto">
          <a:xfrm>
            <a:off x="567691" y="9786243"/>
            <a:ext cx="28972836" cy="79818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125" name="Rectangle 5"/>
          <p:cNvSpPr txBox="1">
            <a:spLocks noChangeArrowheads="1"/>
          </p:cNvSpPr>
          <p:nvPr/>
        </p:nvSpPr>
        <p:spPr bwMode="auto">
          <a:xfrm>
            <a:off x="567691" y="4523350"/>
            <a:ext cx="28956201" cy="5149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69114" y="180749"/>
            <a:ext cx="19061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Raman study of the Flash-lamp annealing influence to Cu</a:t>
            </a:r>
            <a:r>
              <a:rPr lang="en-GB" sz="6000" b="1" baseline="-25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2</a:t>
            </a:r>
            <a:r>
              <a:rPr lang="en-GB" sz="6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ZnSnS</a:t>
            </a:r>
            <a:r>
              <a:rPr lang="en-GB" sz="6000" b="1" baseline="-25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4</a:t>
            </a:r>
            <a:r>
              <a:rPr lang="en-GB" sz="6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nanocrystals and PEDOT:PSS composite thin films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66038" y="2373513"/>
            <a:ext cx="1823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Yevhenii Havryliuk</a:t>
            </a:r>
            <a:r>
              <a:rPr lang="en-US" sz="3200" baseline="30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1,2,3</a:t>
            </a:r>
            <a:r>
              <a:rPr lang="en-US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, Volodymyr Dzhagan</a:t>
            </a:r>
            <a:r>
              <a:rPr lang="en-US" sz="3200" baseline="30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Anatolii</a:t>
            </a:r>
            <a:r>
              <a:rPr lang="en-US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Karnauhov</a:t>
            </a:r>
            <a:r>
              <a:rPr lang="en-US" sz="3200" baseline="30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, Oleksandr Selyshchev</a:t>
            </a:r>
            <a:r>
              <a:rPr lang="en-US" sz="3200" baseline="30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1,2</a:t>
            </a:r>
            <a:r>
              <a:rPr lang="en-US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, Dietrich R.T. Zahn</a:t>
            </a:r>
            <a:r>
              <a:rPr lang="en-US" sz="3200" baseline="30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1,2</a:t>
            </a:r>
            <a:endParaRPr lang="de-DE" sz="3200" baseline="30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2003" y="141265"/>
            <a:ext cx="3665866" cy="366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130" y="-546816"/>
            <a:ext cx="8105800" cy="5296593"/>
          </a:xfrm>
          <a:prstGeom prst="rect">
            <a:avLst/>
          </a:prstGeom>
        </p:spPr>
      </p:pic>
      <p:cxnSp>
        <p:nvCxnSpPr>
          <p:cNvPr id="67" name="Gerader Verbinder 66"/>
          <p:cNvCxnSpPr>
            <a:cxnSpLocks/>
          </p:cNvCxnSpPr>
          <p:nvPr/>
        </p:nvCxnSpPr>
        <p:spPr>
          <a:xfrm>
            <a:off x="6568654" y="299517"/>
            <a:ext cx="0" cy="38544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44109" y="3021585"/>
            <a:ext cx="23130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i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Semiconductor Physics, Chemnitz University of Technology, Chemnitz, Germany</a:t>
            </a:r>
          </a:p>
          <a:p>
            <a:pPr algn="just"/>
            <a:r>
              <a:rPr lang="en-US" altLang="en-US" sz="2800" i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  </a:t>
            </a:r>
            <a:r>
              <a:rPr lang="en-GB" altLang="en-US" sz="2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Center</a:t>
            </a:r>
            <a:r>
              <a:rPr lang="en-GB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for Materials, Architectures, and Integration of </a:t>
            </a:r>
            <a:r>
              <a:rPr lang="en-GB" altLang="en-US" sz="2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Nanomembranes</a:t>
            </a:r>
            <a:r>
              <a:rPr lang="en-GB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(MAIN), Chemnitz, Germany</a:t>
            </a:r>
          </a:p>
          <a:p>
            <a:pPr algn="just"/>
            <a:r>
              <a:rPr lang="en-US" altLang="en-US" sz="2800" i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V.E. </a:t>
            </a:r>
            <a:r>
              <a:rPr lang="en-US" altLang="en-US" sz="2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Lashkaryov</a:t>
            </a:r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</a:rPr>
              <a:t> Institute of Semiconductor Physics NAS of Ukraine, Kyiv, Ukraine </a:t>
            </a:r>
            <a:endParaRPr lang="en-GB" altLang="en-US" sz="2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8" name="Picture 2" descr="SmartSelectImage_2021-02-16-14-51-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820" b="23805"/>
          <a:stretch>
            <a:fillRect/>
          </a:stretch>
        </p:blipFill>
        <p:spPr bwMode="auto">
          <a:xfrm>
            <a:off x="21010874" y="4533753"/>
            <a:ext cx="4710075" cy="51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SmartSelectImage_2021-02-16-14-51-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93936" r="17242" b="2513"/>
          <a:stretch>
            <a:fillRect/>
          </a:stretch>
        </p:blipFill>
        <p:spPr bwMode="auto">
          <a:xfrm>
            <a:off x="25616440" y="8350177"/>
            <a:ext cx="3880497" cy="4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-992"/>
          <p:cNvGrpSpPr>
            <a:grpSpLocks/>
          </p:cNvGrpSpPr>
          <p:nvPr/>
        </p:nvGrpSpPr>
        <p:grpSpPr bwMode="auto">
          <a:xfrm>
            <a:off x="25955230" y="4605761"/>
            <a:ext cx="3149967" cy="3800503"/>
            <a:chOff x="1101985" y="2705651"/>
            <a:chExt cx="875996" cy="1056360"/>
          </a:xfrm>
        </p:grpSpPr>
        <p:pic>
          <p:nvPicPr>
            <p:cNvPr id="74" name="Picture 2" descr="SmartSelectImage_2021-02-16-14-51-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2" t="77531" r="5833" b="7091"/>
            <a:stretch>
              <a:fillRect/>
            </a:stretch>
          </p:blipFill>
          <p:spPr bwMode="auto">
            <a:xfrm>
              <a:off x="1107065" y="3234992"/>
              <a:ext cx="865836" cy="52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 descr="SmartSelectImage_2021-02-16-14-51-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6" t="77380" r="44159" b="6453"/>
            <a:stretch>
              <a:fillRect/>
            </a:stretch>
          </p:blipFill>
          <p:spPr bwMode="auto">
            <a:xfrm>
              <a:off x="1101985" y="2705651"/>
              <a:ext cx="875996" cy="55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Text Box 3"/>
          <p:cNvSpPr>
            <a:spLocks noChangeArrowheads="1"/>
          </p:cNvSpPr>
          <p:nvPr/>
        </p:nvSpPr>
        <p:spPr bwMode="auto">
          <a:xfrm>
            <a:off x="26250514" y="9070257"/>
            <a:ext cx="2741044" cy="9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7910" tIns="157910" rIns="157910" bIns="157910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en-US" sz="1800" dirty="0">
                <a:solidFill>
                  <a:schemeClr val="tx1"/>
                </a:solidFill>
              </a:rPr>
              <a:t>Data </a:t>
            </a:r>
            <a:r>
              <a:rPr lang="de-DE" altLang="en-US" sz="1800" dirty="0" err="1">
                <a:solidFill>
                  <a:schemeClr val="tx1"/>
                </a:solidFill>
              </a:rPr>
              <a:t>from</a:t>
            </a:r>
            <a:r>
              <a:rPr lang="de-DE" altLang="en-US" sz="1800" dirty="0">
                <a:solidFill>
                  <a:schemeClr val="tx1"/>
                </a:solidFill>
              </a:rPr>
              <a:t> Wikipedia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84" name="Picture 6" descr="41-researchers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0"/>
          <a:stretch/>
        </p:blipFill>
        <p:spPr bwMode="auto">
          <a:xfrm>
            <a:off x="1066961" y="13030697"/>
            <a:ext cx="4251411" cy="43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3"/>
          <a:stretch/>
        </p:blipFill>
        <p:spPr bwMode="auto">
          <a:xfrm>
            <a:off x="12607311" y="12569487"/>
            <a:ext cx="6321207" cy="51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12449661" y="4389737"/>
            <a:ext cx="126161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Motivation</a:t>
            </a:r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7446626" y="6230001"/>
            <a:ext cx="133063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   One of the current trends is thin-film photovoltaic (PV). To improve properties of thin-film PV devices as well as to combine PV and thermoelectric (TE) effects researchers look towards replacing Si as an absorber layer with alternative affordable and environment-friendly materials with much stronger light absorption, TE properties, and lower cost of production.</a:t>
            </a:r>
            <a:endParaRPr lang="en-GB" altLang="en-US" sz="36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781362" y="10942465"/>
            <a:ext cx="122465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non-toxic and abundant constituents;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high absorption coefficient in the whole visible range </a:t>
            </a:r>
            <a:b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(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up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to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an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order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magnitude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higher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than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that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Si</a:t>
            </a: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eaLnBrk="1" hangingPunct="1"/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possibility of "green" colloidal synthesis.   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12526613" y="10953932"/>
            <a:ext cx="98556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multiple structural modifications;</a:t>
            </a:r>
            <a:b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secondary phases;</a:t>
            </a:r>
            <a:b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a lot of intrinsic defects.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771" y="17063145"/>
            <a:ext cx="8251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dirty="0" err="1">
                <a:latin typeface="Roboto Condensed" charset="0"/>
                <a:cs typeface="Roboto Condensed" charset="0"/>
              </a:rPr>
              <a:t>Wan-Ching</a:t>
            </a:r>
            <a:r>
              <a:rPr lang="ru-RU" altLang="en-US" sz="1800" dirty="0">
                <a:latin typeface="Roboto Condensed" charset="0"/>
                <a:cs typeface="Roboto Condensed" charset="0"/>
              </a:rPr>
              <a:t> </a:t>
            </a:r>
            <a:r>
              <a:rPr lang="ru-RU" altLang="en-US" sz="1800" dirty="0" err="1">
                <a:latin typeface="Roboto Condensed" charset="0"/>
                <a:cs typeface="Roboto Condensed" charset="0"/>
              </a:rPr>
              <a:t>Hsu</a:t>
            </a:r>
            <a:r>
              <a:rPr lang="en-US" altLang="en-US" sz="1800" dirty="0">
                <a:latin typeface="Roboto Condensed" charset="0"/>
                <a:cs typeface="Roboto Condensed" charset="0"/>
              </a:rPr>
              <a:t>,</a:t>
            </a:r>
            <a:r>
              <a:rPr lang="ru-RU" altLang="en-US" sz="1800" dirty="0">
                <a:latin typeface="Roboto Condensed" charset="0"/>
                <a:cs typeface="Roboto Condensed" charset="0"/>
              </a:rPr>
              <a:t> </a:t>
            </a:r>
            <a:r>
              <a:rPr lang="en-US" altLang="en-US" sz="1800" i="1" dirty="0">
                <a:latin typeface="Roboto Condensed" charset="0"/>
                <a:cs typeface="Roboto Condensed" charset="0"/>
              </a:rPr>
              <a:t>et al.</a:t>
            </a:r>
            <a:r>
              <a:rPr lang="en-US" altLang="en-US" sz="1800" dirty="0">
                <a:latin typeface="Roboto Condensed" charset="0"/>
                <a:cs typeface="Roboto Condensed" charset="0"/>
              </a:rPr>
              <a:t>,</a:t>
            </a:r>
            <a:r>
              <a:rPr lang="ru-RU" altLang="en-US" sz="1800" dirty="0">
                <a:latin typeface="Roboto Condensed" charset="0"/>
                <a:cs typeface="Roboto Condensed" charset="0"/>
              </a:rPr>
              <a:t> </a:t>
            </a:r>
            <a:r>
              <a:rPr lang="en-US" altLang="en-US" sz="1800" dirty="0">
                <a:latin typeface="Roboto Condensed" charset="0"/>
                <a:cs typeface="Roboto Condensed" charset="0"/>
              </a:rPr>
              <a:t>Science, 345, 542 (2014)</a:t>
            </a:r>
          </a:p>
          <a:p>
            <a:endParaRPr lang="ru-RU" altLang="en-US" sz="1400" dirty="0">
              <a:latin typeface="Calibri" panose="020F0502020204030204" pitchFamily="34" charset="0"/>
            </a:endParaRPr>
          </a:p>
        </p:txBody>
      </p:sp>
      <p:pic>
        <p:nvPicPr>
          <p:cNvPr id="35" name="Grafik 14"/>
          <p:cNvPicPr>
            <a:picLocks noChangeAspect="1"/>
          </p:cNvPicPr>
          <p:nvPr/>
        </p:nvPicPr>
        <p:blipFill rotWithShape="1">
          <a:blip r:embed="rId9"/>
          <a:srcRect l="6894"/>
          <a:stretch/>
        </p:blipFill>
        <p:spPr>
          <a:xfrm>
            <a:off x="25506758" y="39052831"/>
            <a:ext cx="4028084" cy="242423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6" t="25200" r="41737" b="37000"/>
          <a:stretch/>
        </p:blipFill>
        <p:spPr>
          <a:xfrm>
            <a:off x="7194107" y="13319443"/>
            <a:ext cx="1243523" cy="3743702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11362786" flipV="1">
            <a:off x="5617711" y="14726532"/>
            <a:ext cx="1065195" cy="452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653"/>
          </a:p>
        </p:txBody>
      </p:sp>
      <p:sp>
        <p:nvSpPr>
          <p:cNvPr id="48" name="Rectangle 5"/>
          <p:cNvSpPr txBox="1">
            <a:spLocks noChangeArrowheads="1"/>
          </p:cNvSpPr>
          <p:nvPr/>
        </p:nvSpPr>
        <p:spPr bwMode="auto">
          <a:xfrm>
            <a:off x="567691" y="20556491"/>
            <a:ext cx="28956201" cy="683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6626" y="5037809"/>
            <a:ext cx="1311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    The increasing demand for energy as well as ecological issues enhances research in the areas of renewable sources.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9413" y="9790337"/>
            <a:ext cx="273566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Cu</a:t>
            </a:r>
            <a:r>
              <a:rPr lang="en-US" altLang="en-US" sz="4400" b="1" u="sng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2</a:t>
            </a: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ZnSnS</a:t>
            </a:r>
            <a:r>
              <a:rPr lang="en-US" altLang="en-US" sz="4400" b="1" u="sng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4</a:t>
            </a: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nanocrystals (CZTS NCs) - perspective materials </a:t>
            </a:r>
            <a:r>
              <a:rPr lang="de-DE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for</a:t>
            </a:r>
            <a:r>
              <a:rPr lang="de-DE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renewable</a:t>
            </a:r>
            <a:r>
              <a:rPr lang="de-DE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energy</a:t>
            </a:r>
            <a:endParaRPr lang="en-US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10776" y="20482351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Results &amp; discussion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4582" y="10366401"/>
            <a:ext cx="3203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latin typeface="Roboto Condensed" panose="020B0604020202020204" charset="0"/>
                <a:ea typeface="Roboto Condensed" panose="020B0604020202020204" charset="0"/>
              </a:rPr>
              <a:t>Advantages</a:t>
            </a:r>
            <a:r>
              <a:rPr lang="en-US" altLang="en-US" sz="4400" b="1" dirty="0">
                <a:latin typeface="Roboto Condensed" panose="020B0604020202020204" charset="0"/>
                <a:ea typeface="Roboto Condensed" panose="020B0604020202020204" charset="0"/>
              </a:rPr>
              <a:t>:</a:t>
            </a:r>
            <a:r>
              <a:rPr lang="en-US" altLang="en-US" sz="44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en-GB" altLang="en-US" sz="44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83928" y="1039828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latin typeface="Roboto Condensed" panose="020B0604020202020204" charset="0"/>
                <a:ea typeface="Roboto Condensed" panose="020B0604020202020204" charset="0"/>
              </a:rPr>
              <a:t>Issues:</a:t>
            </a:r>
            <a:endParaRPr lang="en-GB" altLang="en-US" sz="4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667341" y="37947206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3600" b="1" dirty="0" err="1">
                <a:latin typeface="Roboto Condensed" panose="020B0604020202020204" charset="0"/>
                <a:ea typeface="Roboto Condensed" panose="020B0604020202020204" charset="0"/>
              </a:rPr>
              <a:t>Acknowledgment</a:t>
            </a:r>
            <a:endParaRPr lang="en-GB" sz="36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3144746" y="37225385"/>
            <a:ext cx="30796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Summary</a:t>
            </a:r>
            <a:endParaRPr lang="en-GB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81362" y="38305505"/>
            <a:ext cx="2428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en-GB" sz="3600" dirty="0">
                <a:latin typeface="Roboto Condensed" panose="020B0604020202020204" charset="0"/>
                <a:ea typeface="Roboto Condensed" panose="020B0604020202020204" charset="0"/>
              </a:rPr>
              <a:t>For the first time the Raman scattering spectra of CZTS NCs in PEDOT:PSS matrix with CZTS NCs concentration from 0% to 100% were obtained and analysed. It is shown that with varying concentration of CZTS NCs changes occur in both.</a:t>
            </a:r>
            <a:endParaRPr 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8" y="4605761"/>
            <a:ext cx="5948334" cy="459806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368576" y="9286281"/>
            <a:ext cx="5625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Picture from: https://utrecht.materialdistrict.com/thin-film-solar-cells/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280904" y="10351049"/>
            <a:ext cx="3268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latin typeface="Roboto Condensed" panose="020B0604020202020204" charset="0"/>
                <a:ea typeface="Roboto Condensed" panose="020B0604020202020204" charset="0"/>
              </a:rPr>
              <a:t>Perspectives:</a:t>
            </a:r>
            <a:endParaRPr lang="en-GB" altLang="en-US" sz="4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92" name="Rectangle 109"/>
          <p:cNvSpPr>
            <a:spLocks noChangeArrowheads="1"/>
          </p:cNvSpPr>
          <p:nvPr/>
        </p:nvSpPr>
        <p:spPr bwMode="auto">
          <a:xfrm>
            <a:off x="20490714" y="10942465"/>
            <a:ext cx="884922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PV power conversion already reached 12,6%;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pronounced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TE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properties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;</a:t>
            </a:r>
            <a:endParaRPr lang="en-US" altLang="en-US" sz="3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eaLnBrk="1" hangingPunct="1"/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new composites obtained by mixing CZTS NCs colloidal solution with conductive polymers;</a:t>
            </a:r>
          </a:p>
          <a:p>
            <a:pPr eaLnBrk="1" hangingPunct="1"/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- enhancing of PV and TE properties not only by (post-)synthesis treatment (</a:t>
            </a:r>
            <a:r>
              <a:rPr lang="en-US" altLang="en-US" sz="3600" i="1" dirty="0">
                <a:latin typeface="Roboto Condensed" panose="020B0604020202020204" charset="0"/>
                <a:ea typeface="Roboto Condensed" panose="020B0604020202020204" charset="0"/>
              </a:rPr>
              <a:t>e.g.</a:t>
            </a:r>
            <a:r>
              <a:rPr lang="en-US" altLang="en-US" sz="3600" dirty="0">
                <a:latin typeface="Roboto Condensed" panose="020B0604020202020204" charset="0"/>
                <a:ea typeface="Roboto Condensed" panose="020B0604020202020204" charset="0"/>
              </a:rPr>
              <a:t> different deposition methods and conditions, thermal or flash-lamp annealing of the films) but also by varying the stoichiometry. </a:t>
            </a:r>
          </a:p>
        </p:txBody>
      </p:sp>
      <p:sp>
        <p:nvSpPr>
          <p:cNvPr id="98" name="Rectangle 5"/>
          <p:cNvSpPr txBox="1">
            <a:spLocks noChangeArrowheads="1"/>
          </p:cNvSpPr>
          <p:nvPr/>
        </p:nvSpPr>
        <p:spPr bwMode="auto">
          <a:xfrm>
            <a:off x="17070064" y="22112165"/>
            <a:ext cx="308428" cy="8297243"/>
          </a:xfrm>
          <a:prstGeom prst="rect">
            <a:avLst/>
          </a:prstGeom>
          <a:solidFill>
            <a:srgbClr val="70706F"/>
          </a:solidFill>
          <a:ln>
            <a:noFill/>
          </a:ln>
          <a:effectLst/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25398783" y="24115953"/>
            <a:ext cx="851731" cy="38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Стрелка вниз 101"/>
          <p:cNvSpPr/>
          <p:nvPr/>
        </p:nvSpPr>
        <p:spPr>
          <a:xfrm>
            <a:off x="12465506" y="26162587"/>
            <a:ext cx="953918" cy="801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Прямоугольник 106"/>
          <p:cNvSpPr/>
          <p:nvPr/>
        </p:nvSpPr>
        <p:spPr>
          <a:xfrm>
            <a:off x="3112270" y="21399234"/>
            <a:ext cx="10032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CZTS NCs + PEDOT:PSS composite</a:t>
            </a:r>
          </a:p>
        </p:txBody>
      </p:sp>
      <p:sp>
        <p:nvSpPr>
          <p:cNvPr id="90" name="Rectangle 113"/>
          <p:cNvSpPr>
            <a:spLocks noChangeArrowheads="1"/>
          </p:cNvSpPr>
          <p:nvPr/>
        </p:nvSpPr>
        <p:spPr bwMode="auto">
          <a:xfrm>
            <a:off x="8569455" y="27054674"/>
            <a:ext cx="83190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Shifting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characteristical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modes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CZTS NCs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and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PEDOT:PSS in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composite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compound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compared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to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pure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materials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confirms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interaction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between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these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two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materials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99" name="Rectangle 113"/>
          <p:cNvSpPr>
            <a:spLocks noChangeArrowheads="1"/>
          </p:cNvSpPr>
          <p:nvPr/>
        </p:nvSpPr>
        <p:spPr bwMode="auto">
          <a:xfrm>
            <a:off x="9212243" y="31704576"/>
            <a:ext cx="12353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12 J/cm</a:t>
            </a:r>
            <a:r>
              <a:rPr lang="de-DE" altLang="en-US" sz="3600" baseline="30000" dirty="0">
                <a:latin typeface="Roboto Condensed" panose="020B0604020202020204" charset="0"/>
                <a:ea typeface="Roboto Condensed" panose="020B0604020202020204" charset="0"/>
              </a:rPr>
              <a:t>2 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FLA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energy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density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was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chosen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as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an optimal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one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from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the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previous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results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3355672" y="30744425"/>
            <a:ext cx="5168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Flash-</a:t>
            </a:r>
            <a:r>
              <a:rPr lang="de-DE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lamp</a:t>
            </a:r>
            <a:r>
              <a:rPr lang="de-DE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annealing</a:t>
            </a:r>
            <a:r>
              <a:rPr lang="de-DE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79699"/>
              </p:ext>
            </p:extLst>
          </p:nvPr>
        </p:nvGraphicFramePr>
        <p:xfrm>
          <a:off x="21255509" y="30512239"/>
          <a:ext cx="9077088" cy="694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3920760" imgH="3000960" progId="Origin95.Graph">
                  <p:embed/>
                </p:oleObj>
              </mc:Choice>
              <mc:Fallback>
                <p:oleObj name="Graph" r:id="rId12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255509" y="30512239"/>
                        <a:ext cx="9077088" cy="694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13"/>
          <p:cNvSpPr>
            <a:spLocks noChangeArrowheads="1"/>
          </p:cNvSpPr>
          <p:nvPr/>
        </p:nvSpPr>
        <p:spPr bwMode="auto">
          <a:xfrm>
            <a:off x="15574618" y="33842750"/>
            <a:ext cx="9356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Almoust no influence on PEDOT:PSS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04" name="Rectangle 113"/>
          <p:cNvSpPr>
            <a:spLocks noChangeArrowheads="1"/>
          </p:cNvSpPr>
          <p:nvPr/>
        </p:nvSpPr>
        <p:spPr bwMode="auto">
          <a:xfrm>
            <a:off x="7988522" y="35111019"/>
            <a:ext cx="98923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Even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more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improvement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crystalline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quality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CZTS NCs in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composite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compound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compared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to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pure CZTS NCs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and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complete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decomposition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of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PEDOT:PSS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12" name="Rectangle 5"/>
          <p:cNvSpPr txBox="1">
            <a:spLocks noChangeArrowheads="1"/>
          </p:cNvSpPr>
          <p:nvPr/>
        </p:nvSpPr>
        <p:spPr bwMode="auto">
          <a:xfrm>
            <a:off x="19695678" y="10598159"/>
            <a:ext cx="346724" cy="7185066"/>
          </a:xfrm>
          <a:prstGeom prst="rect">
            <a:avLst/>
          </a:prstGeom>
          <a:solidFill>
            <a:srgbClr val="70706F"/>
          </a:solidFill>
          <a:ln>
            <a:noFill/>
          </a:ln>
          <a:effectLst/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113" name="Rectangle 5"/>
          <p:cNvSpPr txBox="1">
            <a:spLocks noChangeArrowheads="1"/>
          </p:cNvSpPr>
          <p:nvPr/>
        </p:nvSpPr>
        <p:spPr bwMode="auto">
          <a:xfrm>
            <a:off x="11046466" y="10584810"/>
            <a:ext cx="346724" cy="7185066"/>
          </a:xfrm>
          <a:prstGeom prst="rect">
            <a:avLst/>
          </a:prstGeom>
          <a:solidFill>
            <a:srgbClr val="70706F"/>
          </a:solidFill>
          <a:ln>
            <a:noFill/>
          </a:ln>
          <a:effectLst/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81362" y="41169257"/>
            <a:ext cx="24778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en-GB" sz="3600" dirty="0">
                <a:latin typeface="Roboto Condensed" panose="020B0604020202020204" charset="0"/>
                <a:ea typeface="Roboto Condensed" panose="020B0604020202020204" charset="0"/>
              </a:rPr>
              <a:t>For the first time the influence of the FLA treatment to the mixed CZTS NCs and PEDOT:PSS composite were investigated. The better improvement of CZTS NCs crystalline quality in composite observed due to PEDOT:PSS plays protective role.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37508"/>
              </p:ext>
            </p:extLst>
          </p:nvPr>
        </p:nvGraphicFramePr>
        <p:xfrm>
          <a:off x="-818294" y="22113072"/>
          <a:ext cx="10632797" cy="813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4" imgW="3920760" imgH="3000960" progId="Origin95.Graph">
                  <p:embed/>
                </p:oleObj>
              </mc:Choice>
              <mc:Fallback>
                <p:oleObj name="Graph" r:id="rId1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818294" y="22113072"/>
                        <a:ext cx="10632797" cy="813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101"/>
          <p:cNvSpPr>
            <a:spLocks noChangeArrowheads="1"/>
          </p:cNvSpPr>
          <p:nvPr/>
        </p:nvSpPr>
        <p:spPr bwMode="auto">
          <a:xfrm>
            <a:off x="13784304" y="17491103"/>
            <a:ext cx="87695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r>
              <a:rPr lang="en-US" altLang="uk-UA" sz="1200" dirty="0">
                <a:solidFill>
                  <a:schemeClr val="tx1"/>
                </a:solidFill>
                <a:latin typeface="Roboto Condensed" charset="0"/>
              </a:rPr>
              <a:t>S. </a:t>
            </a:r>
            <a:r>
              <a:rPr lang="en-US" altLang="uk-UA" sz="1200" dirty="0" err="1">
                <a:solidFill>
                  <a:schemeClr val="tx1"/>
                </a:solidFill>
                <a:latin typeface="Roboto Condensed" charset="0"/>
              </a:rPr>
              <a:t>Bourdais</a:t>
            </a:r>
            <a:r>
              <a:rPr lang="en-US" altLang="uk-UA" sz="1200" dirty="0">
                <a:solidFill>
                  <a:schemeClr val="tx1"/>
                </a:solidFill>
                <a:latin typeface="Roboto Condensed" charset="0"/>
              </a:rPr>
              <a:t> </a:t>
            </a:r>
            <a:r>
              <a:rPr lang="en-US" altLang="uk-UA" sz="1200" i="1" dirty="0">
                <a:solidFill>
                  <a:schemeClr val="tx1"/>
                </a:solidFill>
                <a:latin typeface="Roboto Condensed" charset="0"/>
              </a:rPr>
              <a:t>et al. </a:t>
            </a:r>
            <a:r>
              <a:rPr lang="en-US" altLang="uk-UA" sz="1200" dirty="0">
                <a:solidFill>
                  <a:schemeClr val="tx1"/>
                </a:solidFill>
                <a:latin typeface="Roboto Condensed" charset="0"/>
              </a:rPr>
              <a:t>Adv. Energy Mater. 1502276, 1 (2016)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89" name="Rectangle 113">
            <a:extLst>
              <a:ext uri="{FF2B5EF4-FFF2-40B4-BE49-F238E27FC236}">
                <a16:creationId xmlns:a16="http://schemas.microsoft.com/office/drawing/2014/main" id="{9F7E7E51-5E08-408C-83C4-2CC2BFD0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455" y="22637325"/>
            <a:ext cx="84181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The aqueos colloidal solution of CZTS NCs with average size of 5 - 10 nm obtained by us with „green“ synthesis mixed in different volume ratios of PEDOT:PSS, deposited to glass substrate and Raman spectra are taken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91" name="Прямоугольник 106">
            <a:extLst>
              <a:ext uri="{FF2B5EF4-FFF2-40B4-BE49-F238E27FC236}">
                <a16:creationId xmlns:a16="http://schemas.microsoft.com/office/drawing/2014/main" id="{B4BE7E48-A19B-4ACC-BB8A-75B33FAF4CA2}"/>
              </a:ext>
            </a:extLst>
          </p:cNvPr>
          <p:cNvSpPr/>
          <p:nvPr/>
        </p:nvSpPr>
        <p:spPr>
          <a:xfrm>
            <a:off x="17880856" y="21404132"/>
            <a:ext cx="10599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Shift of PEDOT:PSS peak in composite</a:t>
            </a:r>
          </a:p>
        </p:txBody>
      </p:sp>
      <p:graphicFrame>
        <p:nvGraphicFramePr>
          <p:cNvPr id="93" name="Объект 2">
            <a:extLst>
              <a:ext uri="{FF2B5EF4-FFF2-40B4-BE49-F238E27FC236}">
                <a16:creationId xmlns:a16="http://schemas.microsoft.com/office/drawing/2014/main" id="{C394D569-DC33-4513-836B-F99B38A03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87181"/>
              </p:ext>
            </p:extLst>
          </p:nvPr>
        </p:nvGraphicFramePr>
        <p:xfrm>
          <a:off x="16567700" y="21599649"/>
          <a:ext cx="6829428" cy="522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6" imgW="3920760" imgH="3000960" progId="Origin95.Graph">
                  <p:embed/>
                </p:oleObj>
              </mc:Choice>
              <mc:Fallback>
                <p:oleObj name="Graph" r:id="rId16" imgW="3920760" imgH="3000960" progId="Origin95.Graph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567700" y="21599649"/>
                        <a:ext cx="6829428" cy="522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13">
            <a:extLst>
              <a:ext uri="{FF2B5EF4-FFF2-40B4-BE49-F238E27FC236}">
                <a16:creationId xmlns:a16="http://schemas.microsoft.com/office/drawing/2014/main" id="{147AF827-C9D9-4CAD-9DDE-12EB7D5D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2231" y="22467628"/>
            <a:ext cx="62654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Presence of TGA as a ligand and possible presence of small amount in NCs solution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11" name="Rectangle 113">
            <a:extLst>
              <a:ext uri="{FF2B5EF4-FFF2-40B4-BE49-F238E27FC236}">
                <a16:creationId xmlns:a16="http://schemas.microsoft.com/office/drawing/2014/main" id="{6AF68194-EB3E-4B88-8CDB-34EA0295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6098" y="24490528"/>
            <a:ext cx="62654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Mixture of PEDOT:PSS with expected TGA amount and supernatant prepared</a:t>
            </a:r>
          </a:p>
        </p:txBody>
      </p:sp>
      <p:sp>
        <p:nvSpPr>
          <p:cNvPr id="116" name="Rectangle 113">
            <a:extLst>
              <a:ext uri="{FF2B5EF4-FFF2-40B4-BE49-F238E27FC236}">
                <a16:creationId xmlns:a16="http://schemas.microsoft.com/office/drawing/2014/main" id="{39CCA5EB-B4FC-420C-876F-2314331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2231" y="26520682"/>
            <a:ext cx="62654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en-GB" altLang="en-US" sz="3600" dirty="0">
                <a:latin typeface="Roboto Condensed" panose="020B0604020202020204" charset="0"/>
                <a:ea typeface="Roboto Condensed" panose="020B0604020202020204" charset="0"/>
              </a:rPr>
              <a:t>Similar behaviour of PEDOT:PSS main peak. No clear answer about the reason of the shift</a:t>
            </a: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4817EFE5-CA6E-4E13-9B83-CC5E160C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0767" y="29146579"/>
            <a:ext cx="62654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en-GB" altLang="en-US" sz="3600" dirty="0">
                <a:latin typeface="Roboto Condensed" panose="020B0604020202020204" charset="0"/>
                <a:ea typeface="Roboto Condensed" panose="020B0604020202020204" charset="0"/>
              </a:rPr>
              <a:t>Further detailed investigation of this question required</a:t>
            </a:r>
          </a:p>
        </p:txBody>
      </p:sp>
      <p:sp>
        <p:nvSpPr>
          <p:cNvPr id="118" name="Стрелка вниз 33">
            <a:extLst>
              <a:ext uri="{FF2B5EF4-FFF2-40B4-BE49-F238E27FC236}">
                <a16:creationId xmlns:a16="http://schemas.microsoft.com/office/drawing/2014/main" id="{CBD5EEB4-3565-44DA-AB55-0A2F421A1727}"/>
              </a:ext>
            </a:extLst>
          </p:cNvPr>
          <p:cNvSpPr/>
          <p:nvPr/>
        </p:nvSpPr>
        <p:spPr>
          <a:xfrm>
            <a:off x="25402833" y="26158425"/>
            <a:ext cx="851731" cy="38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Стрелка вниз 33">
            <a:extLst>
              <a:ext uri="{FF2B5EF4-FFF2-40B4-BE49-F238E27FC236}">
                <a16:creationId xmlns:a16="http://schemas.microsoft.com/office/drawing/2014/main" id="{8D6433F6-EEB3-4633-B71D-75F033147929}"/>
              </a:ext>
            </a:extLst>
          </p:cNvPr>
          <p:cNvSpPr/>
          <p:nvPr/>
        </p:nvSpPr>
        <p:spPr>
          <a:xfrm>
            <a:off x="25398782" y="28788284"/>
            <a:ext cx="851731" cy="38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0" name="Объект 3">
            <a:extLst>
              <a:ext uri="{FF2B5EF4-FFF2-40B4-BE49-F238E27FC236}">
                <a16:creationId xmlns:a16="http://schemas.microsoft.com/office/drawing/2014/main" id="{6597B42F-725E-4DDB-A5D1-D11157EE6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62050"/>
              </p:ext>
            </p:extLst>
          </p:nvPr>
        </p:nvGraphicFramePr>
        <p:xfrm>
          <a:off x="16561469" y="25780819"/>
          <a:ext cx="6866984" cy="525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8" imgW="3920760" imgH="3000960" progId="Origin95.Graph">
                  <p:embed/>
                </p:oleObj>
              </mc:Choice>
              <mc:Fallback>
                <p:oleObj name="Graph" r:id="rId18" imgW="3920760" imgH="3000960" progId="Origin95.Graph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561469" y="25780819"/>
                        <a:ext cx="6866984" cy="525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Прямоугольник 87">
            <a:extLst>
              <a:ext uri="{FF2B5EF4-FFF2-40B4-BE49-F238E27FC236}">
                <a16:creationId xmlns:a16="http://schemas.microsoft.com/office/drawing/2014/main" id="{17A2DD65-7BA7-4B7B-B11D-F74220A33DDD}"/>
              </a:ext>
            </a:extLst>
          </p:cNvPr>
          <p:cNvSpPr/>
          <p:nvPr/>
        </p:nvSpPr>
        <p:spPr>
          <a:xfrm>
            <a:off x="781362" y="39745665"/>
            <a:ext cx="2428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en-GB" sz="3600" dirty="0">
                <a:latin typeface="Roboto Condensed" panose="020B0604020202020204" charset="0"/>
                <a:ea typeface="Roboto Condensed" panose="020B0604020202020204" charset="0"/>
              </a:rPr>
              <a:t>The shift of PEDOT:PSS characteristic peak observed for mixing PEDOT:PSS with supernatant, highly diluted TGA and NaOH, what require further investigation.</a:t>
            </a:r>
            <a:endParaRPr 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22" name="Picture 6">
            <a:extLst>
              <a:ext uri="{FF2B5EF4-FFF2-40B4-BE49-F238E27FC236}">
                <a16:creationId xmlns:a16="http://schemas.microsoft.com/office/drawing/2014/main" id="{912B61DC-BCC4-4D2E-85FB-D47896B94661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1" y="31016151"/>
            <a:ext cx="6946875" cy="5889980"/>
          </a:xfrm>
          <a:prstGeom prst="rect">
            <a:avLst/>
          </a:prstGeom>
        </p:spPr>
      </p:pic>
      <p:sp>
        <p:nvSpPr>
          <p:cNvPr id="9" name="Rectangle 113">
            <a:extLst>
              <a:ext uri="{FF2B5EF4-FFF2-40B4-BE49-F238E27FC236}">
                <a16:creationId xmlns:a16="http://schemas.microsoft.com/office/drawing/2014/main" id="{DDCC772F-F8E0-76CE-3DB0-BC988B08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454" y="33648792"/>
            <a:ext cx="66060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Expected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crystalline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quality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improvement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for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pure CZTS NCs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03C05B0-F09A-A184-0C2F-40DBA87A34D8}"/>
              </a:ext>
            </a:extLst>
          </p:cNvPr>
          <p:cNvSpPr/>
          <p:nvPr/>
        </p:nvSpPr>
        <p:spPr>
          <a:xfrm rot="2821962">
            <a:off x="16865037" y="32968365"/>
            <a:ext cx="1167784" cy="44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2CCCD37-E016-6B89-CF3B-6A05500334EE}"/>
              </a:ext>
            </a:extLst>
          </p:cNvPr>
          <p:cNvSpPr/>
          <p:nvPr/>
        </p:nvSpPr>
        <p:spPr>
          <a:xfrm rot="3158428">
            <a:off x="13932312" y="32489565"/>
            <a:ext cx="430441" cy="120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B589C6-E0FD-7F96-6525-70977046FBC7}"/>
              </a:ext>
            </a:extLst>
          </p:cNvPr>
          <p:cNvSpPr/>
          <p:nvPr/>
        </p:nvSpPr>
        <p:spPr>
          <a:xfrm rot="896471">
            <a:off x="14887934" y="32635674"/>
            <a:ext cx="420511" cy="241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13">
            <a:extLst>
              <a:ext uri="{FF2B5EF4-FFF2-40B4-BE49-F238E27FC236}">
                <a16:creationId xmlns:a16="http://schemas.microsoft.com/office/drawing/2014/main" id="{D9D677DE-5CCE-4593-3687-361A49C1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366" y="34773045"/>
            <a:ext cx="32924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/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PEDOT:PSS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plays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protective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role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for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CZTS NCs „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hot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de-DE" altLang="en-US" sz="3600" dirty="0" err="1">
                <a:latin typeface="Roboto Condensed" panose="020B0604020202020204" charset="0"/>
                <a:ea typeface="Roboto Condensed" panose="020B0604020202020204" charset="0"/>
              </a:rPr>
              <a:t>spots</a:t>
            </a:r>
            <a:r>
              <a:rPr lang="de-DE" altLang="en-US" sz="3600" dirty="0">
                <a:latin typeface="Roboto Condensed" panose="020B0604020202020204" charset="0"/>
                <a:ea typeface="Roboto Condensed" panose="020B0604020202020204" charset="0"/>
              </a:rPr>
              <a:t>“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C32FB9B-8E58-EBCD-8BEC-A31239977006}"/>
              </a:ext>
            </a:extLst>
          </p:cNvPr>
          <p:cNvSpPr/>
          <p:nvPr/>
        </p:nvSpPr>
        <p:spPr>
          <a:xfrm>
            <a:off x="18067209" y="35562108"/>
            <a:ext cx="1060715" cy="43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CD15CD5A-EC5E-8ED6-578E-62EF29E5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1" y="17890102"/>
            <a:ext cx="28956201" cy="2593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9" tIns="352012" rIns="809629" bIns="352012" numCol="1" anchor="t" anchorCtr="0" compatLnSpc="1">
            <a:prstTxWarp prst="textNoShape">
              <a:avLst/>
            </a:prstTxWarp>
          </a:bodyPr>
          <a:lstStyle>
            <a:lvl1pPr marL="617538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7300" indent="-617538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874838" indent="-593725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</a:defRPr>
            </a:lvl3pPr>
            <a:lvl4pPr marL="2514600" indent="-615950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4pPr>
            <a:lvl5pPr marL="3132138" indent="-608013" algn="l" defTabSz="4176713" rtl="0" fontAlgn="base">
              <a:spcBef>
                <a:spcPct val="20000"/>
              </a:spcBef>
              <a:spcAft>
                <a:spcPct val="0"/>
              </a:spcAft>
              <a:buClr>
                <a:srgbClr val="005A4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98536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2988" algn="l" defTabSz="4176713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620949" indent="-620949" defTabSz="1937354">
              <a:buNone/>
            </a:pPr>
            <a:endParaRPr lang="en-US" sz="3324" dirty="0">
              <a:latin typeface="+mj-lt"/>
            </a:endParaRPr>
          </a:p>
        </p:txBody>
      </p:sp>
      <p:pic>
        <p:nvPicPr>
          <p:cNvPr id="26" name="Picture 2" descr="PEDOT:PSS - Wikipedia">
            <a:extLst>
              <a:ext uri="{FF2B5EF4-FFF2-40B4-BE49-F238E27FC236}">
                <a16:creationId xmlns:a16="http://schemas.microsoft.com/office/drawing/2014/main" id="{27270B83-A0F5-DCA9-A6F1-CCCC2590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7" y="17855233"/>
            <a:ext cx="2666973" cy="23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106">
            <a:extLst>
              <a:ext uri="{FF2B5EF4-FFF2-40B4-BE49-F238E27FC236}">
                <a16:creationId xmlns:a16="http://schemas.microsoft.com/office/drawing/2014/main" id="{1E119CF1-84CD-FD6F-87F0-99A99FC16A60}"/>
              </a:ext>
            </a:extLst>
          </p:cNvPr>
          <p:cNvSpPr/>
          <p:nvPr/>
        </p:nvSpPr>
        <p:spPr>
          <a:xfrm>
            <a:off x="9852715" y="17854141"/>
            <a:ext cx="12174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PEDOT:PSS – very </a:t>
            </a:r>
            <a:r>
              <a:rPr lang="en-US" alt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vell</a:t>
            </a: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known conductive polymer</a:t>
            </a:r>
          </a:p>
        </p:txBody>
      </p:sp>
      <p:sp>
        <p:nvSpPr>
          <p:cNvPr id="28" name="Rectangle 113">
            <a:extLst>
              <a:ext uri="{FF2B5EF4-FFF2-40B4-BE49-F238E27FC236}">
                <a16:creationId xmlns:a16="http://schemas.microsoft.com/office/drawing/2014/main" id="{D0BFAD65-CFD2-9573-88E7-D72F3E1D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425" y="18714138"/>
            <a:ext cx="8418160" cy="137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600" dirty="0">
                <a:latin typeface="Roboto Condensed" panose="020B0604020202020204" charset="0"/>
                <a:cs typeface="Roboto Condensed" panose="020B0604020202020204" charset="0"/>
              </a:rPr>
              <a:t>easy tunable electrical and thermoelectrical properties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id="{E56DFA58-D2F6-748B-E892-E7B640ACDECE}"/>
              </a:ext>
            </a:extLst>
          </p:cNvPr>
          <p:cNvSpPr/>
          <p:nvPr/>
        </p:nvSpPr>
        <p:spPr>
          <a:xfrm>
            <a:off x="595739" y="20182453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02122"/>
                </a:solidFill>
                <a:latin typeface="Roboto Condensed" panose="020B0604020202020204" charset="0"/>
                <a:ea typeface="Roboto Condensed" panose="020B0604020202020204" charset="0"/>
              </a:rPr>
              <a:t>poly(3,4-ethylenedioxythiophene) polystyrene sulfonate</a:t>
            </a:r>
            <a:endParaRPr lang="en-GB" sz="1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Rectangle 113">
            <a:extLst>
              <a:ext uri="{FF2B5EF4-FFF2-40B4-BE49-F238E27FC236}">
                <a16:creationId xmlns:a16="http://schemas.microsoft.com/office/drawing/2014/main" id="{3D40E6A4-31C3-DF1C-2264-7D640803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412" y="18656757"/>
            <a:ext cx="8418160" cy="137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600" dirty="0">
                <a:latin typeface="Roboto Condensed" panose="020B0604020202020204" charset="0"/>
                <a:cs typeface="Roboto Condensed" panose="020B0604020202020204" charset="0"/>
              </a:rPr>
              <a:t>can be used for thin-film transparent solar cells</a:t>
            </a: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Rectangle 113">
            <a:extLst>
              <a:ext uri="{FF2B5EF4-FFF2-40B4-BE49-F238E27FC236}">
                <a16:creationId xmlns:a16="http://schemas.microsoft.com/office/drawing/2014/main" id="{F3B15B9A-9CAD-316C-D7D6-EA4A64E6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4732" y="18575423"/>
            <a:ext cx="8418160" cy="203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3600" dirty="0">
                <a:latin typeface="Roboto Condensed" panose="020B0604020202020204" charset="0"/>
                <a:ea typeface="Roboto Condensed" panose="020B0604020202020204" charset="0"/>
              </a:rPr>
              <a:t>improving of properties by adding nanoparticles</a:t>
            </a:r>
            <a:br>
              <a:rPr lang="en-GB" altLang="en-US" sz="3600" dirty="0">
                <a:latin typeface="Roboto Condensed" panose="020B0604020202020204" charset="0"/>
                <a:ea typeface="Roboto Condensed" panose="020B0604020202020204" charset="0"/>
              </a:rPr>
            </a:br>
            <a:endParaRPr lang="en-GB" altLang="en-US" sz="3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60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720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Condensed</vt:lpstr>
      <vt:lpstr>Wingdings</vt:lpstr>
      <vt:lpstr>Larissa-Design</vt:lpstr>
      <vt:lpstr>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Ovidiu</dc:creator>
  <cp:lastModifiedBy>Yevhenii Havryliuk</cp:lastModifiedBy>
  <cp:revision>337</cp:revision>
  <dcterms:created xsi:type="dcterms:W3CDTF">2015-01-23T10:16:45Z</dcterms:created>
  <dcterms:modified xsi:type="dcterms:W3CDTF">2022-11-22T10:52:44Z</dcterms:modified>
</cp:coreProperties>
</file>